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5"/>
  </p:notesMasterIdLst>
  <p:sldIdLst>
    <p:sldId id="256" r:id="rId2"/>
    <p:sldId id="288" r:id="rId3"/>
    <p:sldId id="289" r:id="rId4"/>
    <p:sldId id="259" r:id="rId5"/>
    <p:sldId id="292" r:id="rId6"/>
    <p:sldId id="257" r:id="rId7"/>
    <p:sldId id="260" r:id="rId8"/>
    <p:sldId id="291" r:id="rId9"/>
    <p:sldId id="293" r:id="rId10"/>
    <p:sldId id="294" r:id="rId11"/>
    <p:sldId id="295" r:id="rId12"/>
    <p:sldId id="262" r:id="rId13"/>
    <p:sldId id="296" r:id="rId14"/>
    <p:sldId id="297" r:id="rId15"/>
    <p:sldId id="298" r:id="rId16"/>
    <p:sldId id="299" r:id="rId17"/>
    <p:sldId id="300" r:id="rId18"/>
    <p:sldId id="301" r:id="rId19"/>
    <p:sldId id="263" r:id="rId20"/>
    <p:sldId id="302" r:id="rId21"/>
    <p:sldId id="303" r:id="rId22"/>
    <p:sldId id="304" r:id="rId23"/>
    <p:sldId id="264" r:id="rId24"/>
    <p:sldId id="306" r:id="rId25"/>
    <p:sldId id="305" r:id="rId26"/>
    <p:sldId id="307" r:id="rId27"/>
    <p:sldId id="308" r:id="rId28"/>
    <p:sldId id="309" r:id="rId29"/>
    <p:sldId id="265" r:id="rId30"/>
    <p:sldId id="311" r:id="rId31"/>
    <p:sldId id="310" r:id="rId32"/>
    <p:sldId id="312" r:id="rId33"/>
    <p:sldId id="313" r:id="rId34"/>
    <p:sldId id="266" r:id="rId35"/>
    <p:sldId id="314" r:id="rId36"/>
    <p:sldId id="267" r:id="rId37"/>
    <p:sldId id="315" r:id="rId38"/>
    <p:sldId id="268" r:id="rId39"/>
    <p:sldId id="317" r:id="rId40"/>
    <p:sldId id="316" r:id="rId41"/>
    <p:sldId id="318" r:id="rId42"/>
    <p:sldId id="269" r:id="rId43"/>
    <p:sldId id="320" r:id="rId44"/>
    <p:sldId id="319" r:id="rId45"/>
    <p:sldId id="321" r:id="rId46"/>
    <p:sldId id="322" r:id="rId47"/>
    <p:sldId id="323" r:id="rId48"/>
    <p:sldId id="270" r:id="rId49"/>
    <p:sldId id="271" r:id="rId50"/>
    <p:sldId id="325" r:id="rId51"/>
    <p:sldId id="326" r:id="rId52"/>
    <p:sldId id="324" r:id="rId53"/>
    <p:sldId id="272" r:id="rId54"/>
    <p:sldId id="328" r:id="rId55"/>
    <p:sldId id="329" r:id="rId56"/>
    <p:sldId id="327" r:id="rId57"/>
    <p:sldId id="330" r:id="rId58"/>
    <p:sldId id="331" r:id="rId59"/>
    <p:sldId id="273" r:id="rId60"/>
    <p:sldId id="332" r:id="rId61"/>
    <p:sldId id="333" r:id="rId62"/>
    <p:sldId id="274" r:id="rId63"/>
    <p:sldId id="334" r:id="rId64"/>
    <p:sldId id="335" r:id="rId65"/>
    <p:sldId id="275" r:id="rId66"/>
    <p:sldId id="336" r:id="rId67"/>
    <p:sldId id="337" r:id="rId68"/>
    <p:sldId id="276" r:id="rId69"/>
    <p:sldId id="338" r:id="rId70"/>
    <p:sldId id="339" r:id="rId71"/>
    <p:sldId id="277" r:id="rId72"/>
    <p:sldId id="340" r:id="rId73"/>
    <p:sldId id="347" r:id="rId74"/>
    <p:sldId id="341" r:id="rId75"/>
    <p:sldId id="278" r:id="rId76"/>
    <p:sldId id="348" r:id="rId77"/>
    <p:sldId id="342" r:id="rId78"/>
    <p:sldId id="343" r:id="rId79"/>
    <p:sldId id="279" r:id="rId80"/>
    <p:sldId id="344" r:id="rId81"/>
    <p:sldId id="345" r:id="rId82"/>
    <p:sldId id="346" r:id="rId83"/>
    <p:sldId id="280" r:id="rId8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snapToObjects="1">
      <p:cViewPr varScale="1">
        <p:scale>
          <a:sx n="80" d="100"/>
          <a:sy n="80" d="100"/>
        </p:scale>
        <p:origin x="105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3862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8/18/2025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8/18/2025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8/18/2025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8/18/2025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8/18/2025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8/18/2025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8/18/2025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8/18/2025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8/18/2025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8/18/2025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8/18/2025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8/18/2025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What is </a:t>
            </a:r>
            <a:r>
              <a:rPr dirty="0"/>
              <a:t>Refactoring</a:t>
            </a:r>
            <a:r>
              <a:rPr lang="en-US" dirty="0"/>
              <a:t>?</a:t>
            </a:r>
            <a:endParaRPr dirty="0"/>
          </a:p>
        </p:txBody>
      </p:sp>
      <p:sp>
        <p:nvSpPr>
          <p:cNvPr id="3" name="Subtitle 2"/>
          <p:cNvSpPr>
            <a:spLocks noGrp="1"/>
          </p:cNvSpPr>
          <p:nvPr>
            <p:ph type="subTitle" idx="1"/>
          </p:nvPr>
        </p:nvSpPr>
        <p:spPr/>
        <p:txBody>
          <a:bodyPr/>
          <a:lstStyle/>
          <a:p>
            <a:r>
              <a:rPr dirty="0"/>
              <a:t>Understanding, Applying, and Best Practices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dirty="0"/>
              <a:t>Improving the design of your software</a:t>
            </a:r>
          </a:p>
        </p:txBody>
      </p:sp>
      <p:sp>
        <p:nvSpPr>
          <p:cNvPr id="3" name="Content Placeholder 2"/>
          <p:cNvSpPr>
            <a:spLocks noGrp="1"/>
          </p:cNvSpPr>
          <p:nvPr>
            <p:ph idx="1"/>
          </p:nvPr>
        </p:nvSpPr>
        <p:spPr/>
        <p:txBody>
          <a:bodyPr>
            <a:normAutofit/>
          </a:bodyPr>
          <a:lstStyle/>
          <a:p>
            <a:r>
              <a:rPr lang="en-US" dirty="0"/>
              <a:t>Addressing Code Smells</a:t>
            </a:r>
            <a:endParaRPr dirty="0"/>
          </a:p>
          <a:p>
            <a:pPr lvl="1"/>
            <a:r>
              <a:rPr lang="en-US" b="1" dirty="0"/>
              <a:t>Identifying Problems:</a:t>
            </a:r>
            <a:r>
              <a:rPr lang="en-US" dirty="0"/>
              <a:t> Refactoring involves recognizing "code smells," which are indicators of potential design flaws or areas that could be improved.</a:t>
            </a:r>
            <a:endParaRPr dirty="0"/>
          </a:p>
          <a:p>
            <a:pPr lvl="1"/>
            <a:r>
              <a:rPr lang="en-US" b="1" dirty="0"/>
              <a:t>Applying Transformations: </a:t>
            </a:r>
            <a:r>
              <a:rPr lang="en-US" dirty="0"/>
              <a:t>Refactoring techniques are used to address these smells by restructuring the code, improving its design.  </a:t>
            </a:r>
            <a:endParaRPr dirty="0"/>
          </a:p>
        </p:txBody>
      </p:sp>
    </p:spTree>
    <p:extLst>
      <p:ext uri="{BB962C8B-B14F-4D97-AF65-F5344CB8AC3E}">
        <p14:creationId xmlns:p14="http://schemas.microsoft.com/office/powerpoint/2010/main" val="4186853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dirty="0"/>
              <a:t>Improving the design of your software</a:t>
            </a:r>
          </a:p>
        </p:txBody>
      </p:sp>
      <p:sp>
        <p:nvSpPr>
          <p:cNvPr id="3" name="Content Placeholder 2"/>
          <p:cNvSpPr>
            <a:spLocks noGrp="1"/>
          </p:cNvSpPr>
          <p:nvPr>
            <p:ph idx="1"/>
          </p:nvPr>
        </p:nvSpPr>
        <p:spPr/>
        <p:txBody>
          <a:bodyPr>
            <a:normAutofit/>
          </a:bodyPr>
          <a:lstStyle/>
          <a:p>
            <a:r>
              <a:rPr lang="en-US" dirty="0"/>
              <a:t>Behavior Preservation</a:t>
            </a:r>
            <a:endParaRPr dirty="0"/>
          </a:p>
          <a:p>
            <a:pPr lvl="1"/>
            <a:r>
              <a:rPr lang="en-US" b="1" dirty="0"/>
              <a:t>Focus on Internal Changes:</a:t>
            </a:r>
            <a:r>
              <a:rPr lang="en-US" dirty="0"/>
              <a:t> Refactoring focuses on improving the internal structure of the code, not on changing its external functionality. </a:t>
            </a:r>
            <a:endParaRPr dirty="0"/>
          </a:p>
          <a:p>
            <a:pPr lvl="1"/>
            <a:r>
              <a:rPr lang="en-US" b="1" dirty="0"/>
              <a:t>Testing is Crucial: </a:t>
            </a:r>
            <a:r>
              <a:rPr lang="en-US" dirty="0"/>
              <a:t>Each refactoring step should be followed by testing to ensure that the external behavior remains unchanged.   </a:t>
            </a:r>
            <a:endParaRPr dirty="0"/>
          </a:p>
        </p:txBody>
      </p:sp>
    </p:spTree>
    <p:extLst>
      <p:ext uri="{BB962C8B-B14F-4D97-AF65-F5344CB8AC3E}">
        <p14:creationId xmlns:p14="http://schemas.microsoft.com/office/powerpoint/2010/main" val="1446332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dirty="0"/>
              <a:t>Improving the design of your software</a:t>
            </a:r>
          </a:p>
        </p:txBody>
      </p:sp>
      <p:sp>
        <p:nvSpPr>
          <p:cNvPr id="3" name="Content Placeholder 2"/>
          <p:cNvSpPr>
            <a:spLocks noGrp="1"/>
          </p:cNvSpPr>
          <p:nvPr>
            <p:ph idx="1"/>
          </p:nvPr>
        </p:nvSpPr>
        <p:spPr>
          <a:xfrm>
            <a:off x="457200" y="1600200"/>
            <a:ext cx="8229600" cy="5129784"/>
          </a:xfrm>
        </p:spPr>
        <p:txBody>
          <a:bodyPr>
            <a:normAutofit fontScale="92500" lnSpcReduction="20000"/>
          </a:bodyPr>
          <a:lstStyle/>
          <a:p>
            <a:r>
              <a:rPr lang="en-US" dirty="0"/>
              <a:t>Long-Term Benefits</a:t>
            </a:r>
          </a:p>
          <a:p>
            <a:pPr lvl="1"/>
            <a:r>
              <a:rPr lang="en-US" b="1" dirty="0"/>
              <a:t>Reduced Technical Debt:</a:t>
            </a:r>
            <a:r>
              <a:rPr lang="en-US" dirty="0"/>
              <a:t> Refactoring helps to reduce technical debt by addressing design flaws and improving code quality. </a:t>
            </a:r>
          </a:p>
          <a:p>
            <a:pPr lvl="1"/>
            <a:r>
              <a:rPr lang="en-US" b="1" dirty="0"/>
              <a:t>Faster Development: </a:t>
            </a:r>
            <a:r>
              <a:rPr lang="en-US" dirty="0"/>
              <a:t>A well-refactored codebase can lead to faster development cycles as it's easier to understand, modify, and add new features. </a:t>
            </a:r>
          </a:p>
          <a:p>
            <a:pPr lvl="1"/>
            <a:r>
              <a:rPr lang="en-US" b="1" dirty="0"/>
              <a:t>Improved Collaboration:</a:t>
            </a:r>
            <a:r>
              <a:rPr lang="en-US" dirty="0"/>
              <a:t> Refactoring can improve code quality and consistency, making it easier for teams to collaborate on projects. </a:t>
            </a:r>
          </a:p>
          <a:p>
            <a:r>
              <a:rPr lang="en-US" dirty="0"/>
              <a:t>In essence, refactoring is a powerful tool for improving the design of existing software, making it more resilient, adaptable, and easier to work with over time. </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Maintainability and scalability</a:t>
            </a:r>
          </a:p>
        </p:txBody>
      </p:sp>
      <p:sp>
        <p:nvSpPr>
          <p:cNvPr id="3" name="Content Placeholder 2"/>
          <p:cNvSpPr>
            <a:spLocks noGrp="1"/>
          </p:cNvSpPr>
          <p:nvPr>
            <p:ph idx="1"/>
          </p:nvPr>
        </p:nvSpPr>
        <p:spPr/>
        <p:txBody>
          <a:bodyPr>
            <a:normAutofit fontScale="92500"/>
          </a:bodyPr>
          <a:lstStyle/>
          <a:p>
            <a:r>
              <a:rPr lang="en-US" dirty="0"/>
              <a:t>In software project context, the only constant is “Change”.</a:t>
            </a:r>
          </a:p>
          <a:p>
            <a:r>
              <a:rPr lang="en-US" b="1" dirty="0"/>
              <a:t>Maintainability: </a:t>
            </a:r>
            <a:r>
              <a:rPr lang="en-US" dirty="0"/>
              <a:t>Refers to the ease with which a software system can be modified, updated, and repaired to correct faults, improve performance, or adapt to a changing environment</a:t>
            </a:r>
            <a:endParaRPr dirty="0"/>
          </a:p>
          <a:p>
            <a:r>
              <a:rPr lang="en-US" b="1" dirty="0"/>
              <a:t>Scalability: </a:t>
            </a:r>
            <a:r>
              <a:rPr lang="en-US" dirty="0"/>
              <a:t>refers to a system's ability to handle increasing workloads or user demands without performance degradation.</a:t>
            </a:r>
            <a:endParaRPr dirty="0"/>
          </a:p>
        </p:txBody>
      </p:sp>
    </p:spTree>
    <p:extLst>
      <p:ext uri="{BB962C8B-B14F-4D97-AF65-F5344CB8AC3E}">
        <p14:creationId xmlns:p14="http://schemas.microsoft.com/office/powerpoint/2010/main" val="2407987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Maintainability and scalability</a:t>
            </a:r>
          </a:p>
        </p:txBody>
      </p:sp>
      <p:sp>
        <p:nvSpPr>
          <p:cNvPr id="3" name="Content Placeholder 2"/>
          <p:cNvSpPr>
            <a:spLocks noGrp="1"/>
          </p:cNvSpPr>
          <p:nvPr>
            <p:ph idx="1"/>
          </p:nvPr>
        </p:nvSpPr>
        <p:spPr/>
        <p:txBody>
          <a:bodyPr>
            <a:normAutofit fontScale="77500" lnSpcReduction="20000"/>
          </a:bodyPr>
          <a:lstStyle/>
          <a:p>
            <a:r>
              <a:rPr lang="en-US" dirty="0"/>
              <a:t>Key aspects of maintainability include:</a:t>
            </a:r>
          </a:p>
          <a:p>
            <a:pPr lvl="1"/>
            <a:r>
              <a:rPr lang="en-US" b="1" dirty="0"/>
              <a:t>Modularity: </a:t>
            </a:r>
            <a:r>
              <a:rPr lang="en-US" dirty="0"/>
              <a:t>Breaking down the software into smaller, independent modules with clear responsibilities makes it easier to understand, modify, and replace individual parts without affecting the entire system. </a:t>
            </a:r>
          </a:p>
          <a:p>
            <a:pPr lvl="1"/>
            <a:r>
              <a:rPr lang="en-US" b="1" dirty="0"/>
              <a:t>Readability: </a:t>
            </a:r>
            <a:r>
              <a:rPr lang="en-US" dirty="0"/>
              <a:t>Writing code that is easy to understand, with consistent naming conventions, clear structure, and proper documentation, facilitates maintenance tasks. </a:t>
            </a:r>
            <a:endParaRPr dirty="0"/>
          </a:p>
          <a:p>
            <a:pPr lvl="1"/>
            <a:r>
              <a:rPr lang="en-US" b="1" dirty="0"/>
              <a:t>Testability: </a:t>
            </a:r>
            <a:r>
              <a:rPr lang="en-US" dirty="0"/>
              <a:t>Designing the software to be easily testable, with well-defined interfaces and unit tests, helps ensure that changes don't introduce new errors.</a:t>
            </a:r>
          </a:p>
          <a:p>
            <a:pPr lvl="1"/>
            <a:r>
              <a:rPr lang="en-US" b="1" dirty="0"/>
              <a:t>Documentation: </a:t>
            </a:r>
            <a:r>
              <a:rPr lang="en-US" dirty="0"/>
              <a:t>Comprehensive and up-to-date documentation, including design documents, user manuals, and API references, is essential for understanding the system and how to modify it. </a:t>
            </a:r>
            <a:endParaRPr dirty="0"/>
          </a:p>
        </p:txBody>
      </p:sp>
    </p:spTree>
    <p:extLst>
      <p:ext uri="{BB962C8B-B14F-4D97-AF65-F5344CB8AC3E}">
        <p14:creationId xmlns:p14="http://schemas.microsoft.com/office/powerpoint/2010/main" val="3585063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Maintainability and scalability</a:t>
            </a:r>
          </a:p>
        </p:txBody>
      </p:sp>
      <p:sp>
        <p:nvSpPr>
          <p:cNvPr id="3" name="Content Placeholder 2"/>
          <p:cNvSpPr>
            <a:spLocks noGrp="1"/>
          </p:cNvSpPr>
          <p:nvPr>
            <p:ph idx="1"/>
          </p:nvPr>
        </p:nvSpPr>
        <p:spPr/>
        <p:txBody>
          <a:bodyPr>
            <a:normAutofit fontScale="85000" lnSpcReduction="20000"/>
          </a:bodyPr>
          <a:lstStyle/>
          <a:p>
            <a:r>
              <a:rPr lang="en-US" dirty="0"/>
              <a:t>Key aspects of maintainability include (Cont.):</a:t>
            </a:r>
          </a:p>
          <a:p>
            <a:pPr lvl="1"/>
            <a:r>
              <a:rPr lang="en-US" b="1" dirty="0"/>
              <a:t>Simplicity: </a:t>
            </a:r>
            <a:r>
              <a:rPr lang="en-US" dirty="0"/>
              <a:t>Avoiding unnecessary complexity and striving for a simple design reduces the effort required for maintenance. </a:t>
            </a:r>
          </a:p>
          <a:p>
            <a:pPr lvl="1"/>
            <a:r>
              <a:rPr lang="en-US" b="1" dirty="0"/>
              <a:t>Code Duplication: </a:t>
            </a:r>
            <a:r>
              <a:rPr lang="en-US" dirty="0"/>
              <a:t>Minimizing code duplication makes it easier to maintain and update the software, as changes only need to be applied in one place. </a:t>
            </a:r>
            <a:endParaRPr dirty="0"/>
          </a:p>
          <a:p>
            <a:pPr lvl="1"/>
            <a:r>
              <a:rPr lang="en-US" b="1" dirty="0"/>
              <a:t>Dependency Management: </a:t>
            </a:r>
            <a:r>
              <a:rPr lang="en-US" dirty="0"/>
              <a:t>Keeping dependencies up-to-date and managing them effectively reduces the risk of conflicts and security vulnerabilities. </a:t>
            </a:r>
          </a:p>
          <a:p>
            <a:pPr lvl="1"/>
            <a:r>
              <a:rPr lang="en-US" b="1" dirty="0"/>
              <a:t>Change Impact Analysis: </a:t>
            </a:r>
            <a:r>
              <a:rPr lang="en-US" dirty="0"/>
              <a:t>Understanding the potential impact of changes before implementing them helps prevent unintended consequences and ensures a smoother maintenance process.</a:t>
            </a:r>
            <a:endParaRPr dirty="0"/>
          </a:p>
        </p:txBody>
      </p:sp>
    </p:spTree>
    <p:extLst>
      <p:ext uri="{BB962C8B-B14F-4D97-AF65-F5344CB8AC3E}">
        <p14:creationId xmlns:p14="http://schemas.microsoft.com/office/powerpoint/2010/main" val="30535426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Maintainability and scalability</a:t>
            </a:r>
          </a:p>
        </p:txBody>
      </p:sp>
      <p:sp>
        <p:nvSpPr>
          <p:cNvPr id="3" name="Content Placeholder 2"/>
          <p:cNvSpPr>
            <a:spLocks noGrp="1"/>
          </p:cNvSpPr>
          <p:nvPr>
            <p:ph idx="1"/>
          </p:nvPr>
        </p:nvSpPr>
        <p:spPr>
          <a:xfrm>
            <a:off x="457200" y="1600200"/>
            <a:ext cx="8229600" cy="5257800"/>
          </a:xfrm>
        </p:spPr>
        <p:txBody>
          <a:bodyPr>
            <a:normAutofit fontScale="77500" lnSpcReduction="20000"/>
          </a:bodyPr>
          <a:lstStyle/>
          <a:p>
            <a:r>
              <a:rPr lang="en-US" dirty="0"/>
              <a:t>Benefits of High Maintainability:</a:t>
            </a:r>
          </a:p>
          <a:p>
            <a:pPr lvl="1"/>
            <a:r>
              <a:rPr lang="en-US" b="1" dirty="0"/>
              <a:t>Reduced Maintenance Costs: </a:t>
            </a:r>
            <a:r>
              <a:rPr lang="en-US" dirty="0"/>
              <a:t>Easier and faster maintenance translates to lower development and operational costs.  </a:t>
            </a:r>
          </a:p>
          <a:p>
            <a:pPr lvl="1"/>
            <a:r>
              <a:rPr lang="en-US" b="1" dirty="0"/>
              <a:t>Increased Reliability: </a:t>
            </a:r>
            <a:r>
              <a:rPr lang="en-US" dirty="0"/>
              <a:t>Well-maintained software is less prone to errors and failures, leading to higher reliability. </a:t>
            </a:r>
            <a:endParaRPr dirty="0"/>
          </a:p>
          <a:p>
            <a:pPr lvl="1"/>
            <a:r>
              <a:rPr lang="en-US" b="1" dirty="0"/>
              <a:t>Improved Performance: </a:t>
            </a:r>
            <a:r>
              <a:rPr lang="en-US" dirty="0"/>
              <a:t>Identifying and addressing performance bottlenecks becomes easier with maintainable code. </a:t>
            </a:r>
          </a:p>
          <a:p>
            <a:pPr lvl="1"/>
            <a:r>
              <a:rPr lang="en-US" b="1" dirty="0"/>
              <a:t>Faster Time to Market: </a:t>
            </a:r>
            <a:r>
              <a:rPr lang="en-US" dirty="0"/>
              <a:t>Changes and updates can be implemented more quickly, allowing for faster delivery of new features and improvements.</a:t>
            </a:r>
          </a:p>
          <a:p>
            <a:pPr lvl="1"/>
            <a:r>
              <a:rPr lang="en-US" b="1" dirty="0"/>
              <a:t>Longer Software Lifespan: </a:t>
            </a:r>
            <a:r>
              <a:rPr lang="en-US" dirty="0"/>
              <a:t>A maintainable system is more likely to remain relevant and useful for a longer period. </a:t>
            </a:r>
          </a:p>
          <a:p>
            <a:r>
              <a:rPr lang="en-US" dirty="0"/>
              <a:t>In essence, maintainability is about making software adaptable and manageable throughout its lifecycle, which is essential for its long-term success. </a:t>
            </a:r>
            <a:endParaRPr dirty="0"/>
          </a:p>
        </p:txBody>
      </p:sp>
    </p:spTree>
    <p:extLst>
      <p:ext uri="{BB962C8B-B14F-4D97-AF65-F5344CB8AC3E}">
        <p14:creationId xmlns:p14="http://schemas.microsoft.com/office/powerpoint/2010/main" val="19082337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Maintainability and scalability</a:t>
            </a:r>
          </a:p>
        </p:txBody>
      </p:sp>
      <p:sp>
        <p:nvSpPr>
          <p:cNvPr id="3" name="Content Placeholder 2"/>
          <p:cNvSpPr>
            <a:spLocks noGrp="1"/>
          </p:cNvSpPr>
          <p:nvPr>
            <p:ph idx="1"/>
          </p:nvPr>
        </p:nvSpPr>
        <p:spPr>
          <a:xfrm>
            <a:off x="457200" y="1600200"/>
            <a:ext cx="8229600" cy="5257800"/>
          </a:xfrm>
        </p:spPr>
        <p:txBody>
          <a:bodyPr>
            <a:normAutofit fontScale="77500" lnSpcReduction="20000"/>
          </a:bodyPr>
          <a:lstStyle/>
          <a:p>
            <a:r>
              <a:rPr lang="en-US" dirty="0"/>
              <a:t>Key aspects of scalability:</a:t>
            </a:r>
          </a:p>
          <a:p>
            <a:pPr lvl="1"/>
            <a:r>
              <a:rPr lang="en-US" b="1" dirty="0"/>
              <a:t>Handling increased workload: </a:t>
            </a:r>
            <a:r>
              <a:rPr lang="en-US" dirty="0"/>
              <a:t>A scalable system can efficiently manage a higher volume of data, more users, or more complex computations without significant performance issues.  </a:t>
            </a:r>
          </a:p>
          <a:p>
            <a:pPr lvl="1"/>
            <a:r>
              <a:rPr lang="en-US" b="1" dirty="0"/>
              <a:t>Maintaining performance: </a:t>
            </a:r>
            <a:r>
              <a:rPr lang="en-US" dirty="0"/>
              <a:t>Scalability ensures that the system's response times, throughput, and resource utilization remain within acceptable limits as the workload increases. </a:t>
            </a:r>
            <a:endParaRPr dirty="0"/>
          </a:p>
          <a:p>
            <a:pPr lvl="1"/>
            <a:r>
              <a:rPr lang="en-US" b="1" dirty="0"/>
              <a:t>Adapting to growth: </a:t>
            </a:r>
            <a:r>
              <a:rPr lang="en-US" dirty="0"/>
              <a:t>A scalable system can accommodate both anticipated and unexpected growth in users, data, or other factors without requiring a complete redesign. </a:t>
            </a:r>
          </a:p>
          <a:p>
            <a:pPr lvl="1"/>
            <a:r>
              <a:rPr lang="en-US" b="1" dirty="0"/>
              <a:t>Cost-effectiveness: </a:t>
            </a:r>
            <a:r>
              <a:rPr lang="en-US" dirty="0"/>
              <a:t>Scalability should be achieved in a cost-effective manner, meaning that adding resources should not be prohibitively expensive.</a:t>
            </a:r>
          </a:p>
          <a:p>
            <a:pPr lvl="1"/>
            <a:r>
              <a:rPr lang="en-US" b="1" dirty="0"/>
              <a:t>Flexibility: </a:t>
            </a:r>
            <a:r>
              <a:rPr lang="en-US" dirty="0"/>
              <a:t>A scalable system should be flexible enough to adapt to changing needs and requirements as the business evolves.</a:t>
            </a:r>
          </a:p>
        </p:txBody>
      </p:sp>
    </p:spTree>
    <p:extLst>
      <p:ext uri="{BB962C8B-B14F-4D97-AF65-F5344CB8AC3E}">
        <p14:creationId xmlns:p14="http://schemas.microsoft.com/office/powerpoint/2010/main" val="2417388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Maintainability and scalability</a:t>
            </a:r>
          </a:p>
        </p:txBody>
      </p:sp>
      <p:sp>
        <p:nvSpPr>
          <p:cNvPr id="3" name="Content Placeholder 2"/>
          <p:cNvSpPr>
            <a:spLocks noGrp="1"/>
          </p:cNvSpPr>
          <p:nvPr>
            <p:ph idx="1"/>
          </p:nvPr>
        </p:nvSpPr>
        <p:spPr>
          <a:xfrm>
            <a:off x="457200" y="1600200"/>
            <a:ext cx="8229600" cy="5257800"/>
          </a:xfrm>
        </p:spPr>
        <p:txBody>
          <a:bodyPr>
            <a:normAutofit fontScale="92500" lnSpcReduction="20000"/>
          </a:bodyPr>
          <a:lstStyle/>
          <a:p>
            <a:r>
              <a:rPr lang="en-US" dirty="0"/>
              <a:t>Examples of scalability in action:</a:t>
            </a:r>
          </a:p>
          <a:p>
            <a:pPr lvl="1"/>
            <a:r>
              <a:rPr lang="en-US" b="1" dirty="0"/>
              <a:t>Cloud computing: </a:t>
            </a:r>
            <a:r>
              <a:rPr lang="en-US" dirty="0"/>
              <a:t>Cloud services like Amazon Web Services (AWS) and Microsoft Azure offer scalable resources that can be easily provisioned and deprovisioned as needed.  </a:t>
            </a:r>
          </a:p>
          <a:p>
            <a:pPr lvl="1"/>
            <a:r>
              <a:rPr lang="en-US" b="1" dirty="0"/>
              <a:t>Microservices architecture: </a:t>
            </a:r>
            <a:r>
              <a:rPr lang="en-US" dirty="0"/>
              <a:t>This architectural style allows for independent scaling of individual services, improving overall system scalability. </a:t>
            </a:r>
            <a:endParaRPr dirty="0"/>
          </a:p>
          <a:p>
            <a:pPr lvl="1"/>
            <a:r>
              <a:rPr lang="en-US" b="1" dirty="0"/>
              <a:t>Database scaling: </a:t>
            </a:r>
            <a:r>
              <a:rPr lang="en-US" dirty="0"/>
              <a:t>Techniques like database sharding and replication can distribute the database load across multiple servers, improving scalability. </a:t>
            </a:r>
          </a:p>
          <a:p>
            <a:pPr lvl="1"/>
            <a:r>
              <a:rPr lang="en-US" b="1" dirty="0"/>
              <a:t>Caching: </a:t>
            </a:r>
            <a:r>
              <a:rPr lang="en-US" dirty="0"/>
              <a:t>Caching frequently accessed data in memory can reduce the load on databases and improve response times.</a:t>
            </a:r>
          </a:p>
        </p:txBody>
      </p:sp>
    </p:spTree>
    <p:extLst>
      <p:ext uri="{BB962C8B-B14F-4D97-AF65-F5344CB8AC3E}">
        <p14:creationId xmlns:p14="http://schemas.microsoft.com/office/powerpoint/2010/main" val="40536984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Maintainability and scalability</a:t>
            </a:r>
          </a:p>
        </p:txBody>
      </p:sp>
      <p:sp>
        <p:nvSpPr>
          <p:cNvPr id="3" name="Content Placeholder 2"/>
          <p:cNvSpPr>
            <a:spLocks noGrp="1"/>
          </p:cNvSpPr>
          <p:nvPr>
            <p:ph idx="1"/>
          </p:nvPr>
        </p:nvSpPr>
        <p:spPr>
          <a:xfrm>
            <a:off x="457200" y="1600200"/>
            <a:ext cx="8229600" cy="5257800"/>
          </a:xfrm>
        </p:spPr>
        <p:txBody>
          <a:bodyPr>
            <a:normAutofit fontScale="92500" lnSpcReduction="10000"/>
          </a:bodyPr>
          <a:lstStyle/>
          <a:p>
            <a:r>
              <a:rPr lang="en-US" dirty="0"/>
              <a:t>Importance of scalability:</a:t>
            </a:r>
          </a:p>
          <a:p>
            <a:pPr lvl="1"/>
            <a:r>
              <a:rPr lang="en-US" b="1" dirty="0"/>
              <a:t>Business growth: </a:t>
            </a:r>
            <a:r>
              <a:rPr lang="en-US" dirty="0"/>
              <a:t>Scalability is crucial for businesses that anticipate growth in their user base, data volume, or transaction volume.  </a:t>
            </a:r>
          </a:p>
          <a:p>
            <a:pPr lvl="1"/>
            <a:r>
              <a:rPr lang="en-US" b="1" dirty="0"/>
              <a:t>User experience: </a:t>
            </a:r>
            <a:r>
              <a:rPr lang="en-US" dirty="0"/>
              <a:t>Scalable systems ensure a smooth and responsive user experience, even during periods of high demand. </a:t>
            </a:r>
            <a:endParaRPr dirty="0"/>
          </a:p>
          <a:p>
            <a:pPr lvl="1"/>
            <a:r>
              <a:rPr lang="en-US" b="1" dirty="0"/>
              <a:t>Cost optimization: </a:t>
            </a:r>
            <a:r>
              <a:rPr lang="en-US" dirty="0"/>
              <a:t>Scalability can help optimize resource utilization and reduce costs by only adding resources when needed. </a:t>
            </a:r>
          </a:p>
          <a:p>
            <a:pPr lvl="1"/>
            <a:r>
              <a:rPr lang="en-US" b="1" dirty="0"/>
              <a:t>Long-term maintainability: </a:t>
            </a:r>
            <a:r>
              <a:rPr lang="en-US" dirty="0"/>
              <a:t>Designing for scalability from the beginning can make it easier to maintain and evolve the system over time.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mean by refactoring?</a:t>
            </a:r>
            <a:endParaRPr dirty="0"/>
          </a:p>
        </p:txBody>
      </p:sp>
      <p:sp>
        <p:nvSpPr>
          <p:cNvPr id="3" name="Content Placeholder 2"/>
          <p:cNvSpPr>
            <a:spLocks noGrp="1"/>
          </p:cNvSpPr>
          <p:nvPr>
            <p:ph idx="1"/>
          </p:nvPr>
        </p:nvSpPr>
        <p:spPr>
          <a:xfrm>
            <a:off x="301752" y="1417638"/>
            <a:ext cx="8385048" cy="4708525"/>
          </a:xfrm>
        </p:spPr>
        <p:txBody>
          <a:bodyPr>
            <a:normAutofit/>
          </a:bodyPr>
          <a:lstStyle/>
          <a:p>
            <a:r>
              <a:rPr lang="en-US" dirty="0"/>
              <a:t>Refactoring is the process of restructuring existing computer code without changing its semantics or external behavior. </a:t>
            </a:r>
          </a:p>
          <a:p>
            <a:r>
              <a:rPr lang="en-US" dirty="0"/>
              <a:t>It's a systematic technique focused on improving the internal structure of the code, making it easier to understand, read, and maintain, while preserving its functionality. </a:t>
            </a:r>
          </a:p>
          <a:p>
            <a:pPr lvl="1"/>
            <a:endParaRPr dirty="0"/>
          </a:p>
        </p:txBody>
      </p:sp>
    </p:spTree>
    <p:extLst>
      <p:ext uri="{BB962C8B-B14F-4D97-AF65-F5344CB8AC3E}">
        <p14:creationId xmlns:p14="http://schemas.microsoft.com/office/powerpoint/2010/main" val="472067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024" y="274638"/>
            <a:ext cx="8659368" cy="1143000"/>
          </a:xfrm>
        </p:spPr>
        <p:txBody>
          <a:bodyPr>
            <a:normAutofit fontScale="90000"/>
          </a:bodyPr>
          <a:lstStyle/>
          <a:p>
            <a:r>
              <a:rPr dirty="0"/>
              <a:t>Understanding, avoiding, and fixing bugs</a:t>
            </a:r>
          </a:p>
        </p:txBody>
      </p:sp>
      <p:sp>
        <p:nvSpPr>
          <p:cNvPr id="3" name="Content Placeholder 2"/>
          <p:cNvSpPr>
            <a:spLocks noGrp="1"/>
          </p:cNvSpPr>
          <p:nvPr>
            <p:ph idx="1"/>
          </p:nvPr>
        </p:nvSpPr>
        <p:spPr/>
        <p:txBody>
          <a:bodyPr/>
          <a:lstStyle/>
          <a:p>
            <a:r>
              <a:rPr lang="en-US" dirty="0"/>
              <a:t>Understanding, avoiding, and fixing bugs are crucial aspects of software development. Bugs, or defects, can lead to errors, malfunctions, or unexpected behavior in software. To effectively manage bugs, developers need to understand their root causes, implement strategies to prevent them, and develop efficient debugging techniques. </a:t>
            </a:r>
            <a:endParaRPr dirty="0"/>
          </a:p>
        </p:txBody>
      </p:sp>
    </p:spTree>
    <p:extLst>
      <p:ext uri="{BB962C8B-B14F-4D97-AF65-F5344CB8AC3E}">
        <p14:creationId xmlns:p14="http://schemas.microsoft.com/office/powerpoint/2010/main" val="13019814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024" y="274638"/>
            <a:ext cx="8659368" cy="1143000"/>
          </a:xfrm>
        </p:spPr>
        <p:txBody>
          <a:bodyPr>
            <a:normAutofit fontScale="90000"/>
          </a:bodyPr>
          <a:lstStyle/>
          <a:p>
            <a:r>
              <a:rPr dirty="0"/>
              <a:t>Understanding, avoiding, and fixing bugs</a:t>
            </a:r>
          </a:p>
        </p:txBody>
      </p:sp>
      <p:sp>
        <p:nvSpPr>
          <p:cNvPr id="3" name="Content Placeholder 2"/>
          <p:cNvSpPr>
            <a:spLocks noGrp="1"/>
          </p:cNvSpPr>
          <p:nvPr>
            <p:ph idx="1"/>
          </p:nvPr>
        </p:nvSpPr>
        <p:spPr/>
        <p:txBody>
          <a:bodyPr>
            <a:normAutofit fontScale="92500" lnSpcReduction="20000"/>
          </a:bodyPr>
          <a:lstStyle/>
          <a:p>
            <a:r>
              <a:rPr lang="en-US" dirty="0"/>
              <a:t>Understanding Bugs:</a:t>
            </a:r>
          </a:p>
          <a:p>
            <a:pPr lvl="1"/>
            <a:r>
              <a:rPr lang="en-US" b="1" dirty="0"/>
              <a:t>Definition: </a:t>
            </a:r>
            <a:r>
              <a:rPr lang="en-US" dirty="0"/>
              <a:t>A bug is a flaw or error in a computer program that causes it to behave in an unintended way. </a:t>
            </a:r>
          </a:p>
          <a:p>
            <a:pPr lvl="1"/>
            <a:r>
              <a:rPr lang="en-US" b="1" dirty="0"/>
              <a:t>Impact: </a:t>
            </a:r>
            <a:r>
              <a:rPr lang="en-US" dirty="0"/>
              <a:t>Bugs can range from minor annoyances to major system failures, impacting user experience, performance, and even causing financial losses.</a:t>
            </a:r>
          </a:p>
          <a:p>
            <a:pPr lvl="1"/>
            <a:r>
              <a:rPr lang="en-US" b="1" dirty="0"/>
              <a:t>Root Cause Analysis: </a:t>
            </a:r>
            <a:r>
              <a:rPr lang="en-US" dirty="0"/>
              <a:t>Identifying the root cause of a bug is essential for effective prevention and resolution. This involves tracing the bug back to its origin, which could be a coding error, a design flaw, or a misunderstanding of requirements.  </a:t>
            </a:r>
            <a:endParaRPr dirty="0"/>
          </a:p>
        </p:txBody>
      </p:sp>
    </p:spTree>
    <p:extLst>
      <p:ext uri="{BB962C8B-B14F-4D97-AF65-F5344CB8AC3E}">
        <p14:creationId xmlns:p14="http://schemas.microsoft.com/office/powerpoint/2010/main" val="1060674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024" y="274638"/>
            <a:ext cx="8659368" cy="1143000"/>
          </a:xfrm>
        </p:spPr>
        <p:txBody>
          <a:bodyPr>
            <a:normAutofit fontScale="90000"/>
          </a:bodyPr>
          <a:lstStyle/>
          <a:p>
            <a:r>
              <a:rPr dirty="0"/>
              <a:t>Understanding, avoiding, and fixing bugs</a:t>
            </a:r>
          </a:p>
        </p:txBody>
      </p:sp>
      <p:sp>
        <p:nvSpPr>
          <p:cNvPr id="3" name="Content Placeholder 2"/>
          <p:cNvSpPr>
            <a:spLocks noGrp="1"/>
          </p:cNvSpPr>
          <p:nvPr>
            <p:ph idx="1"/>
          </p:nvPr>
        </p:nvSpPr>
        <p:spPr>
          <a:xfrm>
            <a:off x="457200" y="1600200"/>
            <a:ext cx="8229600" cy="5102352"/>
          </a:xfrm>
        </p:spPr>
        <p:txBody>
          <a:bodyPr>
            <a:normAutofit fontScale="77500" lnSpcReduction="20000"/>
          </a:bodyPr>
          <a:lstStyle/>
          <a:p>
            <a:r>
              <a:rPr lang="en-US" dirty="0"/>
              <a:t>Avoiding Bugs:</a:t>
            </a:r>
          </a:p>
          <a:p>
            <a:pPr lvl="1"/>
            <a:r>
              <a:rPr lang="en-US" b="1" dirty="0"/>
              <a:t>Planning and Design: </a:t>
            </a:r>
            <a:r>
              <a:rPr lang="en-US" dirty="0"/>
              <a:t>Thorough planning and well-defined software design are fundamental to bug prevention. This includes clearly outlining requirements, considering potential edge cases, and designing for testability. </a:t>
            </a:r>
          </a:p>
          <a:p>
            <a:pPr lvl="1"/>
            <a:r>
              <a:rPr lang="en-US" b="1" dirty="0"/>
              <a:t>Writing Clean, Modular, and Testable Code: </a:t>
            </a:r>
            <a:r>
              <a:rPr lang="en-US" dirty="0"/>
              <a:t>Writing code that is easy to read, understand, and maintain significantly reduces the likelihood of introducing bugs. Modular code, with well-defined interfaces, allows for easier testing and debugging.</a:t>
            </a:r>
          </a:p>
          <a:p>
            <a:pPr lvl="1"/>
            <a:r>
              <a:rPr lang="en-US" b="1" dirty="0"/>
              <a:t>Test-Driven Development (TDD): </a:t>
            </a:r>
            <a:r>
              <a:rPr lang="en-US" dirty="0"/>
              <a:t>Writing tests before writing code helps ensure that the code meets the specified requirements and behaves as expected.</a:t>
            </a:r>
          </a:p>
          <a:p>
            <a:pPr lvl="1"/>
            <a:r>
              <a:rPr lang="en-US" b="1" dirty="0"/>
              <a:t>Code Reviews:</a:t>
            </a:r>
            <a:r>
              <a:rPr lang="en-US" dirty="0"/>
              <a:t> Having other developers review code helps catch potential issues that might be missed by the original author.</a:t>
            </a:r>
          </a:p>
          <a:p>
            <a:pPr lvl="1"/>
            <a:r>
              <a:rPr lang="en-US" b="1" dirty="0"/>
              <a:t>Automated Testing:</a:t>
            </a:r>
            <a:r>
              <a:rPr lang="en-US" dirty="0"/>
              <a:t> Implementing automated tests (e.g., unit tests, integration tests, end-to-end tests) helps catch bugs early in the development process.</a:t>
            </a:r>
          </a:p>
        </p:txBody>
      </p:sp>
    </p:spTree>
    <p:extLst>
      <p:ext uri="{BB962C8B-B14F-4D97-AF65-F5344CB8AC3E}">
        <p14:creationId xmlns:p14="http://schemas.microsoft.com/office/powerpoint/2010/main" val="5231882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024" y="274638"/>
            <a:ext cx="8659368" cy="1143000"/>
          </a:xfrm>
        </p:spPr>
        <p:txBody>
          <a:bodyPr>
            <a:normAutofit fontScale="90000"/>
          </a:bodyPr>
          <a:lstStyle/>
          <a:p>
            <a:r>
              <a:rPr dirty="0"/>
              <a:t>Understanding, avoiding, and fixing bugs</a:t>
            </a:r>
          </a:p>
        </p:txBody>
      </p:sp>
      <p:sp>
        <p:nvSpPr>
          <p:cNvPr id="3" name="Content Placeholder 2"/>
          <p:cNvSpPr>
            <a:spLocks noGrp="1"/>
          </p:cNvSpPr>
          <p:nvPr>
            <p:ph idx="1"/>
          </p:nvPr>
        </p:nvSpPr>
        <p:spPr>
          <a:xfrm>
            <a:off x="457200" y="1600200"/>
            <a:ext cx="8229600" cy="5102352"/>
          </a:xfrm>
        </p:spPr>
        <p:txBody>
          <a:bodyPr>
            <a:normAutofit fontScale="70000" lnSpcReduction="20000"/>
          </a:bodyPr>
          <a:lstStyle/>
          <a:p>
            <a:r>
              <a:rPr lang="en-US" dirty="0"/>
              <a:t>Avoiding Bugs (Cont.):</a:t>
            </a:r>
          </a:p>
          <a:p>
            <a:pPr lvl="1"/>
            <a:r>
              <a:rPr lang="en-US" b="1" dirty="0"/>
              <a:t>Version Control: </a:t>
            </a:r>
            <a:r>
              <a:rPr lang="en-US" dirty="0"/>
              <a:t>Using version control systems (like Git) allows developers to track changes, revert to previous versions if necessary, and collaborate effectively, minimizing the risk of conflicts and lost work. </a:t>
            </a:r>
          </a:p>
          <a:p>
            <a:pPr lvl="1"/>
            <a:r>
              <a:rPr lang="en-US" b="1" dirty="0"/>
              <a:t>Documentation: </a:t>
            </a:r>
            <a:r>
              <a:rPr lang="en-US" dirty="0"/>
              <a:t>Comprehensive documentation, including code comments and technical documentation, helps developers understand the codebase, making it easier to avoid introducing new bugs and to fix existing ones.</a:t>
            </a:r>
          </a:p>
          <a:p>
            <a:pPr lvl="1"/>
            <a:r>
              <a:rPr lang="en-US" b="1" dirty="0"/>
              <a:t>Following Coding Standards: </a:t>
            </a:r>
            <a:r>
              <a:rPr lang="en-US" dirty="0"/>
              <a:t>Adhering to established coding standards improves code consistency and readability, reducing the potential for errors. </a:t>
            </a:r>
          </a:p>
          <a:p>
            <a:pPr lvl="1"/>
            <a:r>
              <a:rPr lang="en-US" b="1" dirty="0"/>
              <a:t>Continuous Integration and Continuous Delivery (CI/CD):</a:t>
            </a:r>
            <a:r>
              <a:rPr lang="en-US" dirty="0"/>
              <a:t> Implementing CI/CD pipelines automates the process of building, testing, and deploying code, which helps identify and fix bugs more quickly.</a:t>
            </a:r>
          </a:p>
          <a:p>
            <a:pPr lvl="1"/>
            <a:r>
              <a:rPr lang="en-US" b="1" dirty="0"/>
              <a:t>Learning from Mistakes:</a:t>
            </a:r>
            <a:r>
              <a:rPr lang="en-US" dirty="0"/>
              <a:t> Analyzing past bugs and incorporating those lessons into future development practices is crucial for preventing similar issues from recurring.</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024" y="274638"/>
            <a:ext cx="8659368" cy="1143000"/>
          </a:xfrm>
        </p:spPr>
        <p:txBody>
          <a:bodyPr>
            <a:normAutofit fontScale="90000"/>
          </a:bodyPr>
          <a:lstStyle/>
          <a:p>
            <a:r>
              <a:rPr dirty="0"/>
              <a:t>Understanding, avoiding, and fixing bugs</a:t>
            </a:r>
          </a:p>
        </p:txBody>
      </p:sp>
      <p:sp>
        <p:nvSpPr>
          <p:cNvPr id="3" name="Content Placeholder 2"/>
          <p:cNvSpPr>
            <a:spLocks noGrp="1"/>
          </p:cNvSpPr>
          <p:nvPr>
            <p:ph idx="1"/>
          </p:nvPr>
        </p:nvSpPr>
        <p:spPr>
          <a:xfrm>
            <a:off x="457200" y="1600200"/>
            <a:ext cx="8229600" cy="5102352"/>
          </a:xfrm>
        </p:spPr>
        <p:txBody>
          <a:bodyPr>
            <a:normAutofit fontScale="85000" lnSpcReduction="10000"/>
          </a:bodyPr>
          <a:lstStyle/>
          <a:p>
            <a:r>
              <a:rPr lang="en-US" dirty="0"/>
              <a:t>Fixing Bugs:</a:t>
            </a:r>
          </a:p>
          <a:p>
            <a:pPr lvl="1"/>
            <a:r>
              <a:rPr lang="en-US" b="1" dirty="0"/>
              <a:t>Bug Reporting: </a:t>
            </a:r>
            <a:r>
              <a:rPr lang="en-US" dirty="0"/>
              <a:t>Clear and detailed bug reports are essential for effective debugging. These reports should include steps to reproduce the bug, the expected behavior, and the actual behavior. </a:t>
            </a:r>
          </a:p>
          <a:p>
            <a:pPr lvl="1"/>
            <a:r>
              <a:rPr lang="en-US" b="1" dirty="0"/>
              <a:t>Debugging Tools: </a:t>
            </a:r>
            <a:r>
              <a:rPr lang="en-US" dirty="0"/>
              <a:t>Utilizing debugging tools (e.g., browser developer tools, IDE debuggers) helps developers step through code, inspect variables, and identify the source of errors.</a:t>
            </a:r>
          </a:p>
          <a:p>
            <a:pPr lvl="1"/>
            <a:r>
              <a:rPr lang="en-US" b="1" dirty="0"/>
              <a:t>Replication: </a:t>
            </a:r>
            <a:r>
              <a:rPr lang="en-US" dirty="0"/>
              <a:t>Reproducing the bug in a test or development environment is crucial for understanding its behavior and testing potential fixes. </a:t>
            </a:r>
          </a:p>
          <a:p>
            <a:pPr lvl="1"/>
            <a:r>
              <a:rPr lang="en-US" b="1" dirty="0"/>
              <a:t>Fixing the Code:</a:t>
            </a:r>
            <a:r>
              <a:rPr lang="en-US" dirty="0"/>
              <a:t> Once the bug is identified and understood, the code can be modified to correct the error.</a:t>
            </a:r>
          </a:p>
        </p:txBody>
      </p:sp>
    </p:spTree>
    <p:extLst>
      <p:ext uri="{BB962C8B-B14F-4D97-AF65-F5344CB8AC3E}">
        <p14:creationId xmlns:p14="http://schemas.microsoft.com/office/powerpoint/2010/main" val="37171777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024" y="274638"/>
            <a:ext cx="8659368" cy="1143000"/>
          </a:xfrm>
        </p:spPr>
        <p:txBody>
          <a:bodyPr>
            <a:normAutofit fontScale="90000"/>
          </a:bodyPr>
          <a:lstStyle/>
          <a:p>
            <a:r>
              <a:rPr dirty="0"/>
              <a:t>Understanding, avoiding, and fixing bugs</a:t>
            </a:r>
          </a:p>
        </p:txBody>
      </p:sp>
      <p:sp>
        <p:nvSpPr>
          <p:cNvPr id="3" name="Content Placeholder 2"/>
          <p:cNvSpPr>
            <a:spLocks noGrp="1"/>
          </p:cNvSpPr>
          <p:nvPr>
            <p:ph idx="1"/>
          </p:nvPr>
        </p:nvSpPr>
        <p:spPr>
          <a:xfrm>
            <a:off x="457200" y="1600200"/>
            <a:ext cx="8229600" cy="5102352"/>
          </a:xfrm>
        </p:spPr>
        <p:txBody>
          <a:bodyPr>
            <a:normAutofit fontScale="85000" lnSpcReduction="20000"/>
          </a:bodyPr>
          <a:lstStyle/>
          <a:p>
            <a:r>
              <a:rPr lang="en-US" dirty="0"/>
              <a:t>Fixing Bugs (Cont.):</a:t>
            </a:r>
          </a:p>
          <a:p>
            <a:pPr lvl="1"/>
            <a:r>
              <a:rPr lang="en-US" b="1" dirty="0"/>
              <a:t>Testing the Fix: </a:t>
            </a:r>
            <a:r>
              <a:rPr lang="en-US" dirty="0"/>
              <a:t>Thoroughly testing the fix, including unit tests, integration tests, and potentially end-to-end tests, is crucial to ensure the bug is resolved and no new issues have been introduced. </a:t>
            </a:r>
          </a:p>
          <a:p>
            <a:pPr lvl="1"/>
            <a:r>
              <a:rPr lang="en-US" b="1" dirty="0"/>
              <a:t>Code Review: </a:t>
            </a:r>
            <a:r>
              <a:rPr lang="en-US" dirty="0"/>
              <a:t>After fixing the bug, having the changes reviewed by another developer can help catch any remaining issues or potential regressions.</a:t>
            </a:r>
          </a:p>
          <a:p>
            <a:pPr lvl="1"/>
            <a:r>
              <a:rPr lang="en-US" b="1" dirty="0"/>
              <a:t>Documentation Updates: </a:t>
            </a:r>
            <a:r>
              <a:rPr lang="en-US" dirty="0"/>
              <a:t>Updating documentation to reflect the bug fix ensures that the documentation remains accurate and helpful for future developers. </a:t>
            </a:r>
          </a:p>
          <a:p>
            <a:pPr lvl="1"/>
            <a:r>
              <a:rPr lang="en-US" b="1" dirty="0"/>
              <a:t>Patch Management:</a:t>
            </a:r>
            <a:r>
              <a:rPr lang="en-US" dirty="0"/>
              <a:t> For critical bugs, especially those in production environments, a well-defined patch management process is essential for delivering and applying the fix to the affected systems. </a:t>
            </a:r>
          </a:p>
        </p:txBody>
      </p:sp>
    </p:spTree>
    <p:extLst>
      <p:ext uri="{BB962C8B-B14F-4D97-AF65-F5344CB8AC3E}">
        <p14:creationId xmlns:p14="http://schemas.microsoft.com/office/powerpoint/2010/main" val="36238092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Faster development</a:t>
            </a:r>
          </a:p>
        </p:txBody>
      </p:sp>
      <p:sp>
        <p:nvSpPr>
          <p:cNvPr id="3" name="Content Placeholder 2"/>
          <p:cNvSpPr>
            <a:spLocks noGrp="1"/>
          </p:cNvSpPr>
          <p:nvPr>
            <p:ph idx="1"/>
          </p:nvPr>
        </p:nvSpPr>
        <p:spPr/>
        <p:txBody>
          <a:bodyPr>
            <a:normAutofit lnSpcReduction="10000"/>
          </a:bodyPr>
          <a:lstStyle/>
          <a:p>
            <a:r>
              <a:rPr lang="en-US" dirty="0"/>
              <a:t>Refactoring, the process of restructuring existing code without changing its external behavior, can significantly accelerate development by improving code quality, maintainability, and reducing technical debt. </a:t>
            </a:r>
          </a:p>
          <a:p>
            <a:r>
              <a:rPr lang="en-US" dirty="0"/>
              <a:t>A cleaner, well-structured codebase makes it easier to understand, modify, and extend, leading to faster feature delivery and reduced development time overall. </a:t>
            </a:r>
            <a:endParaRPr dirty="0"/>
          </a:p>
        </p:txBody>
      </p:sp>
    </p:spTree>
    <p:extLst>
      <p:ext uri="{BB962C8B-B14F-4D97-AF65-F5344CB8AC3E}">
        <p14:creationId xmlns:p14="http://schemas.microsoft.com/office/powerpoint/2010/main" val="33869658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Faster development</a:t>
            </a:r>
          </a:p>
        </p:txBody>
      </p:sp>
      <p:sp>
        <p:nvSpPr>
          <p:cNvPr id="3" name="Content Placeholder 2"/>
          <p:cNvSpPr>
            <a:spLocks noGrp="1"/>
          </p:cNvSpPr>
          <p:nvPr>
            <p:ph idx="1"/>
          </p:nvPr>
        </p:nvSpPr>
        <p:spPr/>
        <p:txBody>
          <a:bodyPr>
            <a:normAutofit fontScale="92500" lnSpcReduction="20000"/>
          </a:bodyPr>
          <a:lstStyle/>
          <a:p>
            <a:r>
              <a:rPr lang="en-US" dirty="0"/>
              <a:t>Here's how refactoring contributes to faster development.</a:t>
            </a:r>
          </a:p>
          <a:p>
            <a:pPr lvl="1"/>
            <a:r>
              <a:rPr lang="en-US" dirty="0"/>
              <a:t>Improved Code Readability and Maintainability:</a:t>
            </a:r>
          </a:p>
          <a:p>
            <a:pPr lvl="2"/>
            <a:r>
              <a:rPr lang="en-US" dirty="0"/>
              <a:t>Refactoring breaks down complex code into smaller, more manageable units, making it easier to understand and navigate. </a:t>
            </a:r>
          </a:p>
          <a:p>
            <a:pPr lvl="2"/>
            <a:r>
              <a:rPr lang="en-US" dirty="0"/>
              <a:t>By removing duplication and improving code organization, refactoring enhances maintainability, allowing developers to quickly grasp the logic and functionality of the code. </a:t>
            </a:r>
          </a:p>
          <a:p>
            <a:pPr lvl="2"/>
            <a:r>
              <a:rPr lang="en-US" dirty="0"/>
              <a:t>This improved readability translates into faster debugging and easier feature implementation, as developers can efficiently identify and address issues or add new functionality. </a:t>
            </a:r>
            <a:endParaRPr dirty="0"/>
          </a:p>
        </p:txBody>
      </p:sp>
    </p:spTree>
    <p:extLst>
      <p:ext uri="{BB962C8B-B14F-4D97-AF65-F5344CB8AC3E}">
        <p14:creationId xmlns:p14="http://schemas.microsoft.com/office/powerpoint/2010/main" val="37007482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Faster development</a:t>
            </a:r>
          </a:p>
        </p:txBody>
      </p:sp>
      <p:sp>
        <p:nvSpPr>
          <p:cNvPr id="3" name="Content Placeholder 2"/>
          <p:cNvSpPr>
            <a:spLocks noGrp="1"/>
          </p:cNvSpPr>
          <p:nvPr>
            <p:ph idx="1"/>
          </p:nvPr>
        </p:nvSpPr>
        <p:spPr/>
        <p:txBody>
          <a:bodyPr>
            <a:normAutofit fontScale="92500" lnSpcReduction="10000"/>
          </a:bodyPr>
          <a:lstStyle/>
          <a:p>
            <a:r>
              <a:rPr lang="en-US" dirty="0"/>
              <a:t>Here's how refactoring contributes to faster development. (Cont.)</a:t>
            </a:r>
          </a:p>
          <a:p>
            <a:pPr lvl="1"/>
            <a:r>
              <a:rPr lang="en-US" dirty="0"/>
              <a:t>Reduced Technical Debt:</a:t>
            </a:r>
          </a:p>
          <a:p>
            <a:pPr lvl="2"/>
            <a:r>
              <a:rPr lang="en-US" dirty="0"/>
              <a:t>Technical debt accumulates when quick fixes and shortcuts are taken in development, making the codebase harder to maintain and extend over time. </a:t>
            </a:r>
          </a:p>
          <a:p>
            <a:pPr lvl="2"/>
            <a:r>
              <a:rPr lang="en-US" dirty="0"/>
              <a:t>Refactoring allows developers to address and reduce technical debt, preventing it from hindering future development. </a:t>
            </a:r>
          </a:p>
          <a:p>
            <a:pPr lvl="2"/>
            <a:r>
              <a:rPr lang="en-US" dirty="0"/>
              <a:t>By proactively refactoring, teams can avoid the slowdowns and increased effort associated with dealing with a poorly structured codebase. </a:t>
            </a:r>
            <a:endParaRPr dirty="0"/>
          </a:p>
        </p:txBody>
      </p:sp>
    </p:spTree>
    <p:extLst>
      <p:ext uri="{BB962C8B-B14F-4D97-AF65-F5344CB8AC3E}">
        <p14:creationId xmlns:p14="http://schemas.microsoft.com/office/powerpoint/2010/main" val="5078924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Faster development</a:t>
            </a:r>
          </a:p>
        </p:txBody>
      </p:sp>
      <p:sp>
        <p:nvSpPr>
          <p:cNvPr id="3" name="Content Placeholder 2"/>
          <p:cNvSpPr>
            <a:spLocks noGrp="1"/>
          </p:cNvSpPr>
          <p:nvPr>
            <p:ph idx="1"/>
          </p:nvPr>
        </p:nvSpPr>
        <p:spPr/>
        <p:txBody>
          <a:bodyPr>
            <a:normAutofit fontScale="92500" lnSpcReduction="10000"/>
          </a:bodyPr>
          <a:lstStyle/>
          <a:p>
            <a:r>
              <a:rPr lang="en-US" dirty="0"/>
              <a:t>Here's how refactoring contributes to faster development. (Cont.)</a:t>
            </a:r>
          </a:p>
          <a:p>
            <a:pPr lvl="1"/>
            <a:r>
              <a:rPr lang="en-US" dirty="0"/>
              <a:t>Faster Feature Delivery:</a:t>
            </a:r>
          </a:p>
          <a:p>
            <a:pPr lvl="2"/>
            <a:r>
              <a:rPr lang="en-US" dirty="0"/>
              <a:t>A refactored codebase is more adaptable to change, allowing developers to incorporate new features and requirements more quickly. </a:t>
            </a:r>
          </a:p>
          <a:p>
            <a:pPr lvl="2"/>
            <a:r>
              <a:rPr lang="en-US" dirty="0"/>
              <a:t>The reduced complexity and improved structure enable faster development cycles, resulting in quicker feature delivery. </a:t>
            </a:r>
          </a:p>
          <a:p>
            <a:pPr lvl="2"/>
            <a:r>
              <a:rPr lang="en-US" dirty="0"/>
              <a:t>By making it easier to add new functionality, refactoring contributes to a more agile and responsive development process. </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mean by refactoring?</a:t>
            </a:r>
            <a:endParaRPr dirty="0"/>
          </a:p>
        </p:txBody>
      </p:sp>
      <p:sp>
        <p:nvSpPr>
          <p:cNvPr id="3" name="Content Placeholder 2"/>
          <p:cNvSpPr>
            <a:spLocks noGrp="1"/>
          </p:cNvSpPr>
          <p:nvPr>
            <p:ph idx="1"/>
          </p:nvPr>
        </p:nvSpPr>
        <p:spPr>
          <a:xfrm>
            <a:off x="301752" y="1417638"/>
            <a:ext cx="8385048" cy="4708525"/>
          </a:xfrm>
        </p:spPr>
        <p:txBody>
          <a:bodyPr>
            <a:normAutofit fontScale="85000" lnSpcReduction="20000"/>
          </a:bodyPr>
          <a:lstStyle/>
          <a:p>
            <a:r>
              <a:rPr lang="en-US" dirty="0"/>
              <a:t>What mistakes do new software developers make when refactoring code?</a:t>
            </a:r>
            <a:endParaRPr dirty="0"/>
          </a:p>
          <a:p>
            <a:pPr lvl="1"/>
            <a:r>
              <a:rPr lang="en-US" dirty="0"/>
              <a:t>Doing too much in one step</a:t>
            </a:r>
          </a:p>
          <a:p>
            <a:pPr lvl="1"/>
            <a:r>
              <a:rPr lang="en-US" dirty="0"/>
              <a:t>Not using the automated refactoring tools</a:t>
            </a:r>
          </a:p>
          <a:p>
            <a:pPr lvl="1"/>
            <a:r>
              <a:rPr lang="en-US" dirty="0"/>
              <a:t>Not having unit test coverage to prove the code works the same</a:t>
            </a:r>
          </a:p>
          <a:p>
            <a:pPr lvl="1"/>
            <a:r>
              <a:rPr lang="en-US" dirty="0"/>
              <a:t>Not being able to refactor without breaking lots of unit tests that were specific to the old implementation</a:t>
            </a:r>
          </a:p>
          <a:p>
            <a:pPr lvl="1"/>
            <a:r>
              <a:rPr lang="en-US" dirty="0"/>
              <a:t>Not exactly refactoring; adding other sorts of changes as well</a:t>
            </a:r>
          </a:p>
          <a:p>
            <a:pPr lvl="1"/>
            <a:r>
              <a:rPr lang="en-US" dirty="0"/>
              <a:t>Not keeping the build green as you go</a:t>
            </a:r>
          </a:p>
          <a:p>
            <a:pPr lvl="1"/>
            <a:r>
              <a:rPr lang="en-US" dirty="0"/>
              <a:t>Missing the bigger refactoring like extracting interface and class</a:t>
            </a:r>
          </a:p>
          <a:p>
            <a:pPr lvl="1"/>
            <a:endParaRPr dirty="0"/>
          </a:p>
        </p:txBody>
      </p:sp>
    </p:spTree>
    <p:extLst>
      <p:ext uri="{BB962C8B-B14F-4D97-AF65-F5344CB8AC3E}">
        <p14:creationId xmlns:p14="http://schemas.microsoft.com/office/powerpoint/2010/main" val="20793688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Faster development</a:t>
            </a:r>
          </a:p>
        </p:txBody>
      </p:sp>
      <p:sp>
        <p:nvSpPr>
          <p:cNvPr id="3" name="Content Placeholder 2"/>
          <p:cNvSpPr>
            <a:spLocks noGrp="1"/>
          </p:cNvSpPr>
          <p:nvPr>
            <p:ph idx="1"/>
          </p:nvPr>
        </p:nvSpPr>
        <p:spPr/>
        <p:txBody>
          <a:bodyPr>
            <a:normAutofit fontScale="92500" lnSpcReduction="10000"/>
          </a:bodyPr>
          <a:lstStyle/>
          <a:p>
            <a:r>
              <a:rPr lang="en-US" dirty="0"/>
              <a:t>Here's how refactoring contributes to faster development. (Cont.)</a:t>
            </a:r>
          </a:p>
          <a:p>
            <a:pPr lvl="1"/>
            <a:r>
              <a:rPr lang="en-US" dirty="0"/>
              <a:t>Enhanced Collaboration:</a:t>
            </a:r>
          </a:p>
          <a:p>
            <a:pPr lvl="2"/>
            <a:r>
              <a:rPr lang="en-US" dirty="0"/>
              <a:t>Refactoring can improve collaboration among developers by creating a more standardized and consistent codebase. </a:t>
            </a:r>
          </a:p>
          <a:p>
            <a:pPr lvl="2"/>
            <a:r>
              <a:rPr lang="en-US" dirty="0"/>
              <a:t>When multiple developers work on the same codebase, refactoring can help to avoid conflicts and misunderstandings, leading to a more streamlined development process. </a:t>
            </a:r>
          </a:p>
          <a:p>
            <a:pPr lvl="2"/>
            <a:r>
              <a:rPr lang="en-US" dirty="0"/>
              <a:t>By making the code easier to understand, refactoring also facilitates knowledge sharing and collaboration within the team. </a:t>
            </a:r>
            <a:endParaRPr dirty="0"/>
          </a:p>
        </p:txBody>
      </p:sp>
    </p:spTree>
    <p:extLst>
      <p:ext uri="{BB962C8B-B14F-4D97-AF65-F5344CB8AC3E}">
        <p14:creationId xmlns:p14="http://schemas.microsoft.com/office/powerpoint/2010/main" val="40443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Faster development</a:t>
            </a:r>
          </a:p>
        </p:txBody>
      </p:sp>
      <p:sp>
        <p:nvSpPr>
          <p:cNvPr id="3" name="Content Placeholder 2"/>
          <p:cNvSpPr>
            <a:spLocks noGrp="1"/>
          </p:cNvSpPr>
          <p:nvPr>
            <p:ph idx="1"/>
          </p:nvPr>
        </p:nvSpPr>
        <p:spPr>
          <a:xfrm>
            <a:off x="457200" y="1600200"/>
            <a:ext cx="8229600" cy="5138928"/>
          </a:xfrm>
        </p:spPr>
        <p:txBody>
          <a:bodyPr>
            <a:normAutofit fontScale="92500" lnSpcReduction="20000"/>
          </a:bodyPr>
          <a:lstStyle/>
          <a:p>
            <a:r>
              <a:rPr lang="en-US" dirty="0"/>
              <a:t>Here's how refactoring contributes to faster development. (Cont.)</a:t>
            </a:r>
          </a:p>
          <a:p>
            <a:pPr lvl="1"/>
            <a:r>
              <a:rPr lang="en-US" dirty="0"/>
              <a:t>Increased Developer Productivity:</a:t>
            </a:r>
          </a:p>
          <a:p>
            <a:pPr lvl="2"/>
            <a:r>
              <a:rPr lang="en-US" dirty="0"/>
              <a:t>Refactoring reduces the time spent on debugging, understanding complex code, and dealing with technical debt, ultimately increasing developer productivity. </a:t>
            </a:r>
          </a:p>
          <a:p>
            <a:pPr lvl="2"/>
            <a:r>
              <a:rPr lang="en-US" dirty="0"/>
              <a:t>By creating a more efficient and enjoyable development environment, refactoring can also boost developer morale and motivation.</a:t>
            </a:r>
          </a:p>
          <a:p>
            <a:r>
              <a:rPr lang="en-US" dirty="0"/>
              <a:t>In essence, refactoring is not just about making code cleaner; it's a strategic investment that pays off in the long run by accelerating development, improving code quality, and reducing the overall cost of software maintenance. </a:t>
            </a:r>
            <a:endParaRPr dirty="0"/>
          </a:p>
        </p:txBody>
      </p:sp>
    </p:spTree>
    <p:extLst>
      <p:ext uri="{BB962C8B-B14F-4D97-AF65-F5344CB8AC3E}">
        <p14:creationId xmlns:p14="http://schemas.microsoft.com/office/powerpoint/2010/main" val="14969277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When </a:t>
            </a:r>
            <a:r>
              <a:rPr lang="en-US" dirty="0"/>
              <a:t>should you</a:t>
            </a:r>
            <a:r>
              <a:rPr dirty="0"/>
              <a:t> refactor?</a:t>
            </a:r>
          </a:p>
        </p:txBody>
      </p:sp>
      <p:sp>
        <p:nvSpPr>
          <p:cNvPr id="3" name="Content Placeholder 2"/>
          <p:cNvSpPr>
            <a:spLocks noGrp="1"/>
          </p:cNvSpPr>
          <p:nvPr>
            <p:ph idx="1"/>
          </p:nvPr>
        </p:nvSpPr>
        <p:spPr>
          <a:xfrm>
            <a:off x="457200" y="2551176"/>
            <a:ext cx="8229600" cy="4114800"/>
          </a:xfrm>
        </p:spPr>
        <p:txBody>
          <a:bodyPr>
            <a:normAutofit fontScale="92500" lnSpcReduction="20000"/>
          </a:bodyPr>
          <a:lstStyle/>
          <a:p>
            <a:r>
              <a:rPr lang="en-US" dirty="0"/>
              <a:t>Refactoring should be done when code becomes difficult to understand, modify, or maintain, or when it's necessary to prepare for new features or changes. </a:t>
            </a:r>
          </a:p>
          <a:p>
            <a:r>
              <a:rPr lang="en-US" dirty="0"/>
              <a:t>It's also beneficial to refactor when encountering repetitive code, bugs in the same area, or when working with dirty code. </a:t>
            </a:r>
          </a:p>
          <a:p>
            <a:r>
              <a:rPr lang="en-US" dirty="0"/>
              <a:t>Essentially, refactor when the effort of improving the code is less than the effort of maintaining it in its current state. </a:t>
            </a:r>
            <a:endParaRPr dirty="0"/>
          </a:p>
        </p:txBody>
      </p:sp>
      <p:pic>
        <p:nvPicPr>
          <p:cNvPr id="1026" name="Picture 2" descr="The software rewrite vs refactor debate ...">
            <a:extLst>
              <a:ext uri="{FF2B5EF4-FFF2-40B4-BE49-F238E27FC236}">
                <a16:creationId xmlns:a16="http://schemas.microsoft.com/office/drawing/2014/main" id="{F6466918-64E3-9E5C-7EEA-FC7097B6BF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9839" y="1399350"/>
            <a:ext cx="3114675" cy="10751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78891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When should </a:t>
            </a:r>
            <a:r>
              <a:rPr lang="en-US" dirty="0"/>
              <a:t>you </a:t>
            </a:r>
            <a:r>
              <a:rPr dirty="0"/>
              <a:t>refactor?</a:t>
            </a:r>
          </a:p>
        </p:txBody>
      </p:sp>
      <p:sp>
        <p:nvSpPr>
          <p:cNvPr id="3" name="Content Placeholder 2"/>
          <p:cNvSpPr>
            <a:spLocks noGrp="1"/>
          </p:cNvSpPr>
          <p:nvPr>
            <p:ph idx="1"/>
          </p:nvPr>
        </p:nvSpPr>
        <p:spPr>
          <a:xfrm>
            <a:off x="457200" y="1508760"/>
            <a:ext cx="8229600" cy="5157216"/>
          </a:xfrm>
        </p:spPr>
        <p:txBody>
          <a:bodyPr>
            <a:normAutofit fontScale="70000" lnSpcReduction="20000"/>
          </a:bodyPr>
          <a:lstStyle/>
          <a:p>
            <a:r>
              <a:rPr lang="en-US" dirty="0"/>
              <a:t>Here's a more detailed breakdown of when to refactor. </a:t>
            </a:r>
          </a:p>
          <a:p>
            <a:pPr lvl="1"/>
            <a:r>
              <a:rPr lang="en-US" b="1" dirty="0"/>
              <a:t>When encountering technical debt:</a:t>
            </a:r>
            <a:r>
              <a:rPr lang="en-US" dirty="0"/>
              <a:t> Technical debt accumulates when code is not well-structured or documented, making it harder to add new features or fix bugs. </a:t>
            </a:r>
          </a:p>
          <a:p>
            <a:pPr lvl="1"/>
            <a:r>
              <a:rPr lang="en-US" b="1" dirty="0"/>
              <a:t>When making changes or adding new features: </a:t>
            </a:r>
            <a:r>
              <a:rPr lang="en-US" dirty="0"/>
              <a:t>Refactoring beforehand can make these tasks easier and less error-prone. </a:t>
            </a:r>
          </a:p>
          <a:p>
            <a:pPr lvl="1"/>
            <a:r>
              <a:rPr lang="en-US" b="1" dirty="0"/>
              <a:t>When code is difficult to understand: </a:t>
            </a:r>
            <a:r>
              <a:rPr lang="en-US" dirty="0"/>
              <a:t>If you or other developers struggle to understand the code, refactoring can improve readability and maintainability. </a:t>
            </a:r>
          </a:p>
          <a:p>
            <a:pPr lvl="1"/>
            <a:r>
              <a:rPr lang="en-US" b="1" dirty="0"/>
              <a:t>When code is difficult to modify: </a:t>
            </a:r>
            <a:r>
              <a:rPr lang="en-US" dirty="0"/>
              <a:t>If making even small changes requires significant effort or introduces new bugs, refactoring can simplify the process. </a:t>
            </a:r>
          </a:p>
          <a:p>
            <a:pPr lvl="1"/>
            <a:r>
              <a:rPr lang="en-US" b="1" dirty="0"/>
              <a:t>When code is duplicated: </a:t>
            </a:r>
            <a:r>
              <a:rPr lang="en-US" dirty="0"/>
              <a:t>Repetitive code blocks should be refactored into reusable functions or components. </a:t>
            </a:r>
          </a:p>
          <a:p>
            <a:pPr lvl="1"/>
            <a:r>
              <a:rPr lang="en-US" b="1" dirty="0"/>
              <a:t>When fixing bugs: </a:t>
            </a:r>
            <a:r>
              <a:rPr lang="en-US" dirty="0"/>
              <a:t>Bug fixes can be an opportunity to refactor the surrounding code and prevent future issues. </a:t>
            </a:r>
          </a:p>
          <a:p>
            <a:pPr lvl="1"/>
            <a:r>
              <a:rPr lang="en-US" b="1" dirty="0"/>
              <a:t>When reviewing code:</a:t>
            </a:r>
            <a:r>
              <a:rPr lang="en-US" dirty="0"/>
              <a:t> Code reviews can identify areas that need refactoring for better design and clarity. </a:t>
            </a:r>
          </a:p>
        </p:txBody>
      </p:sp>
    </p:spTree>
    <p:extLst>
      <p:ext uri="{BB962C8B-B14F-4D97-AF65-F5344CB8AC3E}">
        <p14:creationId xmlns:p14="http://schemas.microsoft.com/office/powerpoint/2010/main" val="5694716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When should </a:t>
            </a:r>
            <a:r>
              <a:rPr lang="en-US" dirty="0"/>
              <a:t>you </a:t>
            </a:r>
            <a:r>
              <a:rPr dirty="0"/>
              <a:t>refactor?</a:t>
            </a:r>
          </a:p>
        </p:txBody>
      </p:sp>
      <p:sp>
        <p:nvSpPr>
          <p:cNvPr id="3" name="Content Placeholder 2"/>
          <p:cNvSpPr>
            <a:spLocks noGrp="1"/>
          </p:cNvSpPr>
          <p:nvPr>
            <p:ph idx="1"/>
          </p:nvPr>
        </p:nvSpPr>
        <p:spPr>
          <a:xfrm>
            <a:off x="457200" y="1508760"/>
            <a:ext cx="8229600" cy="5157216"/>
          </a:xfrm>
        </p:spPr>
        <p:txBody>
          <a:bodyPr>
            <a:normAutofit fontScale="70000" lnSpcReduction="20000"/>
          </a:bodyPr>
          <a:lstStyle/>
          <a:p>
            <a:r>
              <a:rPr lang="en-US" dirty="0"/>
              <a:t>Here's a more detailed breakdown of when to refactor. (Cont.) </a:t>
            </a:r>
          </a:p>
          <a:p>
            <a:pPr lvl="1"/>
            <a:r>
              <a:rPr lang="en-US" b="1" dirty="0"/>
              <a:t>When migrating to new technologies: </a:t>
            </a:r>
            <a:r>
              <a:rPr lang="en-US" dirty="0"/>
              <a:t>Refactoring can help adapt the code to new frameworks or libraries. </a:t>
            </a:r>
          </a:p>
          <a:p>
            <a:pPr lvl="1"/>
            <a:r>
              <a:rPr lang="en-US" b="1" dirty="0"/>
              <a:t>When performance is an issue: </a:t>
            </a:r>
            <a:r>
              <a:rPr lang="en-US" dirty="0"/>
              <a:t>Refactoring can optimize inefficient algorithms or data structures. </a:t>
            </a:r>
          </a:p>
          <a:p>
            <a:pPr lvl="1"/>
            <a:r>
              <a:rPr lang="en-US" b="1" dirty="0"/>
              <a:t>When code exhibits "code smells": </a:t>
            </a:r>
            <a:r>
              <a:rPr lang="en-US" dirty="0"/>
              <a:t>These are indicators of poor design, such as long methods, large classes, or excessive use of global variables. </a:t>
            </a:r>
          </a:p>
          <a:p>
            <a:pPr lvl="1"/>
            <a:r>
              <a:rPr lang="en-US" b="1" dirty="0"/>
              <a:t>Continuously, but not excessively: </a:t>
            </a:r>
            <a:r>
              <a:rPr lang="en-US" dirty="0"/>
              <a:t>Refactor when needed, but avoid refactoring for the sake of it. </a:t>
            </a:r>
          </a:p>
          <a:p>
            <a:pPr lvl="1"/>
            <a:r>
              <a:rPr lang="en-US" b="1" dirty="0"/>
              <a:t>Before taking on new features or changes: </a:t>
            </a:r>
            <a:r>
              <a:rPr lang="en-US" dirty="0"/>
              <a:t>This allows for a cleaner, more adaptable foundation. </a:t>
            </a:r>
          </a:p>
          <a:p>
            <a:pPr lvl="1"/>
            <a:r>
              <a:rPr lang="en-US" b="1" dirty="0"/>
              <a:t>After delivering a product:</a:t>
            </a:r>
            <a:r>
              <a:rPr lang="en-US" dirty="0"/>
              <a:t> This provides an opportunity for housekeeping and improvements before starting new projects.</a:t>
            </a:r>
          </a:p>
          <a:p>
            <a:pPr marL="457200" lvl="1" indent="0">
              <a:buNone/>
            </a:pPr>
            <a:endParaRPr lang="en-US" dirty="0"/>
          </a:p>
          <a:p>
            <a:r>
              <a:rPr lang="en-US" dirty="0"/>
              <a:t> In essence, refactoring is a continuous process that helps maintain a healthy codebase and makes future development easier and more efficient. </a:t>
            </a:r>
            <a:endParaRP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The “Rule of Three”</a:t>
            </a:r>
          </a:p>
        </p:txBody>
      </p:sp>
      <p:sp>
        <p:nvSpPr>
          <p:cNvPr id="3" name="Content Placeholder 2"/>
          <p:cNvSpPr>
            <a:spLocks noGrp="1"/>
          </p:cNvSpPr>
          <p:nvPr>
            <p:ph idx="1"/>
          </p:nvPr>
        </p:nvSpPr>
        <p:spPr/>
        <p:txBody>
          <a:bodyPr>
            <a:normAutofit fontScale="85000" lnSpcReduction="20000"/>
          </a:bodyPr>
          <a:lstStyle/>
          <a:p>
            <a:r>
              <a:rPr lang="en-US" dirty="0"/>
              <a:t>In software development, the "Rule of Three" is a guideline that suggests refactoring duplicated code when it appears for the third time. </a:t>
            </a:r>
          </a:p>
          <a:p>
            <a:r>
              <a:rPr lang="en-US" b="1" dirty="0"/>
              <a:t>Initial Duplication (1 or 2 instances): </a:t>
            </a:r>
            <a:r>
              <a:rPr lang="en-US" dirty="0"/>
              <a:t> It's okay to have small amounts of duplicated code initially. The rule acknowledges that sometimes it's not immediately obvious how to best generalize or abstract the code. </a:t>
            </a:r>
          </a:p>
          <a:p>
            <a:r>
              <a:rPr lang="en-US" b="1" dirty="0"/>
              <a:t>Third Instance (Refactor): </a:t>
            </a:r>
            <a:r>
              <a:rPr lang="en-US" dirty="0"/>
              <a:t>When the same or very similar code is used for the third time, the rule suggests that it's time to refactor. This means extracting the duplicated code into a separate function, class, or other reusable component. </a:t>
            </a:r>
            <a:endParaRPr dirty="0"/>
          </a:p>
        </p:txBody>
      </p:sp>
    </p:spTree>
    <p:extLst>
      <p:ext uri="{BB962C8B-B14F-4D97-AF65-F5344CB8AC3E}">
        <p14:creationId xmlns:p14="http://schemas.microsoft.com/office/powerpoint/2010/main" val="32930531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The “Rule of Three”</a:t>
            </a:r>
          </a:p>
        </p:txBody>
      </p:sp>
      <p:sp>
        <p:nvSpPr>
          <p:cNvPr id="3" name="Content Placeholder 2"/>
          <p:cNvSpPr>
            <a:spLocks noGrp="1"/>
          </p:cNvSpPr>
          <p:nvPr>
            <p:ph idx="1"/>
          </p:nvPr>
        </p:nvSpPr>
        <p:spPr/>
        <p:txBody>
          <a:bodyPr>
            <a:normAutofit fontScale="92500" lnSpcReduction="10000"/>
          </a:bodyPr>
          <a:lstStyle/>
          <a:p>
            <a:r>
              <a:rPr lang="en-US" dirty="0"/>
              <a:t>Why Refactor?</a:t>
            </a:r>
          </a:p>
          <a:p>
            <a:pPr lvl="1"/>
            <a:r>
              <a:rPr lang="en-US" dirty="0"/>
              <a:t>Refactoring at the third instance helps avoid the problems associated with excessive code duplication</a:t>
            </a:r>
          </a:p>
          <a:p>
            <a:pPr lvl="1"/>
            <a:r>
              <a:rPr lang="en-US" dirty="0"/>
              <a:t>such as:</a:t>
            </a:r>
          </a:p>
          <a:p>
            <a:pPr lvl="2"/>
            <a:r>
              <a:rPr lang="en-US" b="1" dirty="0"/>
              <a:t>Increased Maintenance Effort:</a:t>
            </a:r>
            <a:r>
              <a:rPr lang="en-US" dirty="0"/>
              <a:t> Changes to duplicated code must be made in multiple places, increasing the risk of errors and making maintenance more time-consuming. </a:t>
            </a:r>
          </a:p>
          <a:p>
            <a:pPr lvl="2"/>
            <a:r>
              <a:rPr lang="en-US" b="1" dirty="0"/>
              <a:t>Reduced Readability: </a:t>
            </a:r>
            <a:r>
              <a:rPr lang="en-US" dirty="0"/>
              <a:t>Large amounts of duplicated code can make it harder to understand and navigate the codebase. </a:t>
            </a:r>
          </a:p>
          <a:p>
            <a:pPr lvl="2"/>
            <a:r>
              <a:rPr lang="en-US" b="1" dirty="0"/>
              <a:t>Potential for Inconsistencies: </a:t>
            </a:r>
            <a:r>
              <a:rPr lang="en-US" dirty="0"/>
              <a:t>If one instance of duplicated code is updated but another is missed, it can lead to inconsistencies in the application's behavior. </a:t>
            </a:r>
            <a:endParaRP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dirty="0"/>
              <a:t>Preparatory refactoring for smooth feature implementation</a:t>
            </a:r>
          </a:p>
        </p:txBody>
      </p:sp>
      <p:sp>
        <p:nvSpPr>
          <p:cNvPr id="3" name="Content Placeholder 2"/>
          <p:cNvSpPr>
            <a:spLocks noGrp="1"/>
          </p:cNvSpPr>
          <p:nvPr>
            <p:ph idx="1"/>
          </p:nvPr>
        </p:nvSpPr>
        <p:spPr/>
        <p:txBody>
          <a:bodyPr>
            <a:normAutofit fontScale="92500"/>
          </a:bodyPr>
          <a:lstStyle/>
          <a:p>
            <a:r>
              <a:rPr lang="en-US" dirty="0"/>
              <a:t>To ensure smooth feature implementation through refactoring, prioritize cleaning up the codebase first. </a:t>
            </a:r>
          </a:p>
          <a:p>
            <a:r>
              <a:rPr lang="en-US" dirty="0"/>
              <a:t>Identify areas needing improvement, refactor them in small, manageable steps, and maintain a robust testing suite to catch regressions. </a:t>
            </a:r>
          </a:p>
          <a:p>
            <a:r>
              <a:rPr lang="en-US" dirty="0"/>
              <a:t>This approach minimizes the risk of introducing new bugs and simplifies future development. </a:t>
            </a:r>
            <a:endParaRPr dirty="0"/>
          </a:p>
        </p:txBody>
      </p:sp>
    </p:spTree>
    <p:extLst>
      <p:ext uri="{BB962C8B-B14F-4D97-AF65-F5344CB8AC3E}">
        <p14:creationId xmlns:p14="http://schemas.microsoft.com/office/powerpoint/2010/main" val="6663560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dirty="0"/>
              <a:t>Preparatory refactoring for smooth feature implementation</a:t>
            </a:r>
          </a:p>
        </p:txBody>
      </p:sp>
      <p:pic>
        <p:nvPicPr>
          <p:cNvPr id="6" name="Content Placeholder 5" descr="A diagram of a test process&#10;&#10;AI-generated content may be incorrect.">
            <a:extLst>
              <a:ext uri="{FF2B5EF4-FFF2-40B4-BE49-F238E27FC236}">
                <a16:creationId xmlns:a16="http://schemas.microsoft.com/office/drawing/2014/main" id="{7491CBD9-30C6-D987-77C4-F051811AB228}"/>
              </a:ext>
            </a:extLst>
          </p:cNvPr>
          <p:cNvPicPr>
            <a:picLocks noGrp="1" noChangeAspect="1"/>
          </p:cNvPicPr>
          <p:nvPr>
            <p:ph idx="1"/>
          </p:nvPr>
        </p:nvPicPr>
        <p:blipFill>
          <a:blip r:embed="rId2"/>
          <a:stretch>
            <a:fillRect/>
          </a:stretch>
        </p:blipFill>
        <p:spPr>
          <a:xfrm>
            <a:off x="1408177" y="1485821"/>
            <a:ext cx="5846296" cy="4393026"/>
          </a:xfrm>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dirty="0"/>
              <a:t>Preparatory refactoring for smooth feature implementation</a:t>
            </a:r>
          </a:p>
        </p:txBody>
      </p:sp>
      <p:sp>
        <p:nvSpPr>
          <p:cNvPr id="3" name="Content Placeholder 2"/>
          <p:cNvSpPr>
            <a:spLocks noGrp="1"/>
          </p:cNvSpPr>
          <p:nvPr>
            <p:ph idx="1"/>
          </p:nvPr>
        </p:nvSpPr>
        <p:spPr>
          <a:xfrm>
            <a:off x="457200" y="1600200"/>
            <a:ext cx="8229600" cy="4983162"/>
          </a:xfrm>
        </p:spPr>
        <p:txBody>
          <a:bodyPr>
            <a:normAutofit fontScale="77500" lnSpcReduction="20000"/>
          </a:bodyPr>
          <a:lstStyle/>
          <a:p>
            <a:r>
              <a:rPr lang="en-US" dirty="0"/>
              <a:t>Here’s are the detailed approach:</a:t>
            </a:r>
          </a:p>
          <a:p>
            <a:pPr marL="971550" lvl="1" indent="-514350">
              <a:buFont typeface="+mj-lt"/>
              <a:buAutoNum type="arabicPeriod"/>
            </a:pPr>
            <a:r>
              <a:rPr lang="en-US" b="1" dirty="0"/>
              <a:t>Plan ahead: </a:t>
            </a:r>
            <a:r>
              <a:rPr lang="en-US" dirty="0"/>
              <a:t>Before diving into refactoring, define clear goals and objectives. Identify specific areas of code that need improvement and outline the desired changes. </a:t>
            </a:r>
          </a:p>
          <a:p>
            <a:pPr marL="971550" lvl="1" indent="-514350">
              <a:buFont typeface="+mj-lt"/>
              <a:buAutoNum type="arabicPeriod"/>
            </a:pPr>
            <a:r>
              <a:rPr lang="en-US" b="1" dirty="0"/>
              <a:t>Prioritize refactoring: </a:t>
            </a:r>
            <a:r>
              <a:rPr lang="en-US" dirty="0"/>
              <a:t>Focus on areas that directly impact development speed or future scalability. Integrate refactoring into each development cycle to avoid large disruptions. </a:t>
            </a:r>
          </a:p>
          <a:p>
            <a:pPr marL="971550" lvl="1" indent="-514350">
              <a:buFont typeface="+mj-lt"/>
              <a:buAutoNum type="arabicPeriod"/>
            </a:pPr>
            <a:r>
              <a:rPr lang="en-US" b="1" dirty="0"/>
              <a:t>Refactor in small steps: </a:t>
            </a:r>
            <a:r>
              <a:rPr lang="en-US" dirty="0"/>
              <a:t>Break down the refactoring process into manageable tasks. Focus on one area at a time to maintain clarity and avoid feeling overwhelmed. </a:t>
            </a:r>
          </a:p>
          <a:p>
            <a:pPr marL="971550" lvl="1" indent="-514350">
              <a:buFont typeface="+mj-lt"/>
              <a:buAutoNum type="arabicPeriod"/>
            </a:pPr>
            <a:r>
              <a:rPr lang="en-US" b="1" dirty="0"/>
              <a:t>Automate testing: </a:t>
            </a:r>
            <a:r>
              <a:rPr lang="en-US" dirty="0"/>
              <a:t>Ensure a robust testing suite is in place to catch regressions after each refactoring step. Automated tests act as a safety net, allowing you to confidently make changes. </a:t>
            </a:r>
          </a:p>
          <a:p>
            <a:pPr marL="971550" lvl="1" indent="-514350">
              <a:buFont typeface="+mj-lt"/>
              <a:buAutoNum type="arabicPeriod"/>
            </a:pPr>
            <a:r>
              <a:rPr lang="en-US" b="1" dirty="0"/>
              <a:t>Leverage version control: </a:t>
            </a:r>
            <a:r>
              <a:rPr lang="en-US" dirty="0"/>
              <a:t>Use tools like Git to track changes and enable easy rollback if needed. This provides a safety net during the refactoring process. </a:t>
            </a:r>
          </a:p>
          <a:p>
            <a:pPr marL="971550" lvl="1" indent="-514350">
              <a:buFont typeface="+mj-lt"/>
              <a:buAutoNum type="arabicPeriod"/>
            </a:pPr>
            <a:endParaRPr lang="en-US" dirty="0"/>
          </a:p>
          <a:p>
            <a:pPr marL="971550" lvl="1" indent="-514350">
              <a:buFont typeface="+mj-lt"/>
              <a:buAutoNum type="arabicPeriod"/>
            </a:pPr>
            <a:endParaRPr lang="en-US" dirty="0"/>
          </a:p>
          <a:p>
            <a:pPr marL="971550" lvl="1" indent="-514350">
              <a:buFont typeface="+mj-lt"/>
              <a:buAutoNum type="arabicPeriod"/>
            </a:pPr>
            <a:endParaRPr dirty="0"/>
          </a:p>
        </p:txBody>
      </p:sp>
    </p:spTree>
    <p:extLst>
      <p:ext uri="{BB962C8B-B14F-4D97-AF65-F5344CB8AC3E}">
        <p14:creationId xmlns:p14="http://schemas.microsoft.com/office/powerpoint/2010/main" val="1418434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Refactoring and clean code</a:t>
            </a:r>
          </a:p>
        </p:txBody>
      </p:sp>
      <p:pic>
        <p:nvPicPr>
          <p:cNvPr id="8" name="Content Placeholder 7">
            <a:extLst>
              <a:ext uri="{FF2B5EF4-FFF2-40B4-BE49-F238E27FC236}">
                <a16:creationId xmlns:a16="http://schemas.microsoft.com/office/drawing/2014/main" id="{111022BD-5A55-AB0D-2D84-757065EC845D}"/>
              </a:ext>
            </a:extLst>
          </p:cNvPr>
          <p:cNvPicPr>
            <a:picLocks noGrp="1" noChangeAspect="1"/>
          </p:cNvPicPr>
          <p:nvPr>
            <p:ph idx="1"/>
          </p:nvPr>
        </p:nvPicPr>
        <p:blipFill>
          <a:blip r:embed="rId2"/>
          <a:stretch>
            <a:fillRect/>
          </a:stretch>
        </p:blipFill>
        <p:spPr>
          <a:xfrm>
            <a:off x="2138720" y="1207327"/>
            <a:ext cx="4811542" cy="5577522"/>
          </a:xfrm>
          <a:prstGeom prst="rect">
            <a:avLst/>
          </a:prstGeo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dirty="0"/>
              <a:t>Preparatory refactoring for smooth feature implementation</a:t>
            </a:r>
          </a:p>
        </p:txBody>
      </p:sp>
      <p:sp>
        <p:nvSpPr>
          <p:cNvPr id="3" name="Content Placeholder 2"/>
          <p:cNvSpPr>
            <a:spLocks noGrp="1"/>
          </p:cNvSpPr>
          <p:nvPr>
            <p:ph idx="1"/>
          </p:nvPr>
        </p:nvSpPr>
        <p:spPr>
          <a:xfrm>
            <a:off x="457200" y="1600200"/>
            <a:ext cx="8229600" cy="4983162"/>
          </a:xfrm>
        </p:spPr>
        <p:txBody>
          <a:bodyPr>
            <a:normAutofit fontScale="77500" lnSpcReduction="20000"/>
          </a:bodyPr>
          <a:lstStyle/>
          <a:p>
            <a:r>
              <a:rPr lang="en-US" dirty="0"/>
              <a:t>Here’s are the detailed approach:(Cont.)</a:t>
            </a:r>
          </a:p>
          <a:p>
            <a:pPr marL="971550" lvl="1" indent="-514350">
              <a:buFont typeface="+mj-lt"/>
              <a:buAutoNum type="arabicPeriod" startAt="6"/>
            </a:pPr>
            <a:r>
              <a:rPr lang="en-US" b="1" dirty="0"/>
              <a:t>Keep documentation up-to-date: </a:t>
            </a:r>
            <a:r>
              <a:rPr lang="en-US" dirty="0"/>
              <a:t>As you refactor, update code comments and documentation to reflect the changes. This ensures clarity for future developers. </a:t>
            </a:r>
          </a:p>
          <a:p>
            <a:pPr marL="971550" lvl="1" indent="-514350">
              <a:buFont typeface="+mj-lt"/>
              <a:buAutoNum type="arabicPeriod" startAt="6"/>
            </a:pPr>
            <a:r>
              <a:rPr lang="en-US" b="1" dirty="0"/>
              <a:t>Seek feedback: </a:t>
            </a:r>
            <a:r>
              <a:rPr lang="en-US" dirty="0"/>
              <a:t>Have your refactored code reviewed by peers or experts to identify potential issues and ensure the quality of your changes. </a:t>
            </a:r>
          </a:p>
          <a:p>
            <a:pPr marL="971550" lvl="1" indent="-514350">
              <a:buFont typeface="+mj-lt"/>
              <a:buAutoNum type="arabicPeriod" startAt="6"/>
            </a:pPr>
            <a:r>
              <a:rPr lang="en-US" b="1" dirty="0"/>
              <a:t>Refactor before adding features: </a:t>
            </a:r>
            <a:r>
              <a:rPr lang="en-US" dirty="0"/>
              <a:t>Clean up existing code before implementing new functionality to reduce technical debt and make future development easier. </a:t>
            </a:r>
          </a:p>
          <a:p>
            <a:pPr marL="971550" lvl="1" indent="-514350">
              <a:buFont typeface="+mj-lt"/>
              <a:buAutoNum type="arabicPeriod" startAt="6"/>
            </a:pPr>
            <a:r>
              <a:rPr lang="en-US" b="1" dirty="0"/>
              <a:t>Measure and monitor: </a:t>
            </a:r>
            <a:r>
              <a:rPr lang="en-US" dirty="0"/>
              <a:t>After refactoring, measure the application's performance to assess the effectiveness of the changes and understand the value brought to the software. </a:t>
            </a:r>
          </a:p>
          <a:p>
            <a:pPr marL="971550" lvl="1" indent="-514350">
              <a:buFont typeface="+mj-lt"/>
              <a:buAutoNum type="arabicPeriod" startAt="6"/>
            </a:pPr>
            <a:r>
              <a:rPr lang="en-US" b="1" dirty="0"/>
              <a:t>Iterate and refine: </a:t>
            </a:r>
            <a:r>
              <a:rPr lang="en-US" dirty="0"/>
              <a:t>Refactoring is an ongoing process. Regularly review and update the code to maintain its quality and scalability. </a:t>
            </a:r>
          </a:p>
          <a:p>
            <a:pPr marL="971550" lvl="1" indent="-514350">
              <a:buFont typeface="+mj-lt"/>
              <a:buAutoNum type="arabicPeriod" startAt="6"/>
            </a:pPr>
            <a:endParaRPr lang="en-US" dirty="0"/>
          </a:p>
          <a:p>
            <a:pPr marL="971550" lvl="1" indent="-514350">
              <a:buFont typeface="+mj-lt"/>
              <a:buAutoNum type="arabicPeriod" startAt="6"/>
            </a:pPr>
            <a:endParaRPr lang="en-US" dirty="0"/>
          </a:p>
          <a:p>
            <a:pPr marL="971550" lvl="1" indent="-514350">
              <a:buFont typeface="+mj-lt"/>
              <a:buAutoNum type="arabicPeriod" startAt="6"/>
            </a:pPr>
            <a:endParaRPr dirty="0"/>
          </a:p>
        </p:txBody>
      </p:sp>
    </p:spTree>
    <p:extLst>
      <p:ext uri="{BB962C8B-B14F-4D97-AF65-F5344CB8AC3E}">
        <p14:creationId xmlns:p14="http://schemas.microsoft.com/office/powerpoint/2010/main" val="21929132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Refactoring for bug fixing</a:t>
            </a:r>
          </a:p>
        </p:txBody>
      </p:sp>
      <p:sp>
        <p:nvSpPr>
          <p:cNvPr id="3" name="Content Placeholder 2"/>
          <p:cNvSpPr>
            <a:spLocks noGrp="1"/>
          </p:cNvSpPr>
          <p:nvPr>
            <p:ph idx="1"/>
          </p:nvPr>
        </p:nvSpPr>
        <p:spPr/>
        <p:txBody>
          <a:bodyPr>
            <a:normAutofit fontScale="92500" lnSpcReduction="10000"/>
          </a:bodyPr>
          <a:lstStyle/>
          <a:p>
            <a:r>
              <a:rPr lang="en-US" dirty="0"/>
              <a:t>Refactoring, when done correctly, can be a powerful tool for bug fixing. </a:t>
            </a:r>
          </a:p>
          <a:p>
            <a:r>
              <a:rPr lang="en-US" dirty="0"/>
              <a:t>It involves improving the internal structure of code without changing its external behavior, making it easier to understand, maintain, and ultimately, less prone to errors. </a:t>
            </a:r>
          </a:p>
          <a:p>
            <a:r>
              <a:rPr lang="en-US" dirty="0"/>
              <a:t>By simplifying code, removing duplication, and improving clarity, refactoring can expose hidden bugs and prevent new ones from being introduced during the bug-fixing process. </a:t>
            </a:r>
            <a:endParaRPr dirty="0"/>
          </a:p>
        </p:txBody>
      </p:sp>
    </p:spTree>
    <p:extLst>
      <p:ext uri="{BB962C8B-B14F-4D97-AF65-F5344CB8AC3E}">
        <p14:creationId xmlns:p14="http://schemas.microsoft.com/office/powerpoint/2010/main" val="12977328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Refactoring for bug fixing</a:t>
            </a:r>
          </a:p>
        </p:txBody>
      </p:sp>
      <p:sp>
        <p:nvSpPr>
          <p:cNvPr id="3" name="Content Placeholder 2"/>
          <p:cNvSpPr>
            <a:spLocks noGrp="1"/>
          </p:cNvSpPr>
          <p:nvPr>
            <p:ph idx="1"/>
          </p:nvPr>
        </p:nvSpPr>
        <p:spPr/>
        <p:txBody>
          <a:bodyPr>
            <a:normAutofit fontScale="85000" lnSpcReduction="20000"/>
          </a:bodyPr>
          <a:lstStyle/>
          <a:p>
            <a:pPr marL="514350" indent="-514350">
              <a:buFont typeface="+mj-lt"/>
              <a:buAutoNum type="arabicPeriod"/>
            </a:pPr>
            <a:r>
              <a:rPr lang="en-US" dirty="0"/>
              <a:t>Identifying Problem Areas:</a:t>
            </a:r>
          </a:p>
          <a:p>
            <a:pPr lvl="1"/>
            <a:r>
              <a:rPr lang="en-US" b="1" dirty="0"/>
              <a:t>Understand the existing code:  </a:t>
            </a:r>
            <a:r>
              <a:rPr lang="en-US" dirty="0"/>
              <a:t>Before refactoring, it's crucial to thoroughly understand the code you're working with. This involves identifying the specific area where the bug occurs, understanding its context within the larger codebase, and grasping the intent of the original code. </a:t>
            </a:r>
          </a:p>
          <a:p>
            <a:pPr lvl="1"/>
            <a:r>
              <a:rPr lang="en-US" b="1" dirty="0"/>
              <a:t>Use tools for analysis: </a:t>
            </a:r>
            <a:r>
              <a:rPr lang="en-US" dirty="0"/>
              <a:t>Tools like linters and static analysis can help identify potential issues like code smells, unused code, or areas of high complexity, which may be related to the bug. </a:t>
            </a:r>
          </a:p>
          <a:p>
            <a:pPr lvl="1"/>
            <a:r>
              <a:rPr lang="en-US" b="1" dirty="0"/>
              <a:t>Reproduce the bug:</a:t>
            </a:r>
            <a:r>
              <a:rPr lang="en-US" dirty="0"/>
              <a:t> Clearly defining how the bug manifests and reproducing it consistently is essential for verifying that your refactoring efforts are successful. </a:t>
            </a:r>
            <a:endParaRP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Refactoring for bug fixing</a:t>
            </a:r>
          </a:p>
        </p:txBody>
      </p:sp>
      <p:sp>
        <p:nvSpPr>
          <p:cNvPr id="3" name="Content Placeholder 2"/>
          <p:cNvSpPr>
            <a:spLocks noGrp="1"/>
          </p:cNvSpPr>
          <p:nvPr>
            <p:ph idx="1"/>
          </p:nvPr>
        </p:nvSpPr>
        <p:spPr>
          <a:xfrm>
            <a:off x="457200" y="1600200"/>
            <a:ext cx="8229600" cy="5084064"/>
          </a:xfrm>
        </p:spPr>
        <p:txBody>
          <a:bodyPr>
            <a:normAutofit fontScale="77500" lnSpcReduction="20000"/>
          </a:bodyPr>
          <a:lstStyle/>
          <a:p>
            <a:pPr marL="514350" indent="-514350">
              <a:buFont typeface="+mj-lt"/>
              <a:buAutoNum type="arabicPeriod" startAt="2"/>
            </a:pPr>
            <a:r>
              <a:rPr lang="en-US" dirty="0"/>
              <a:t>Refactoring Techniques for Bug Fixing:</a:t>
            </a:r>
          </a:p>
          <a:p>
            <a:pPr lvl="1"/>
            <a:r>
              <a:rPr lang="en-US" b="1" dirty="0"/>
              <a:t>Breaking down complex code:  </a:t>
            </a:r>
            <a:r>
              <a:rPr lang="en-US" dirty="0"/>
              <a:t>Large, complex functions or classes can be difficult to understand and debug. Refactoring can break them down into smaller, more manageable units, improving readability and maintainability. </a:t>
            </a:r>
          </a:p>
          <a:p>
            <a:pPr lvl="1"/>
            <a:r>
              <a:rPr lang="en-US" b="1" dirty="0"/>
              <a:t>Removing code duplication: </a:t>
            </a:r>
            <a:r>
              <a:rPr lang="en-US" dirty="0"/>
              <a:t>Copy-pasted code often contains hidden bugs. Eliminating redundancy through refactoring, like extracting common functionality into reusable functions, can fix bugs in multiple places at once. </a:t>
            </a:r>
          </a:p>
          <a:p>
            <a:pPr lvl="1"/>
            <a:r>
              <a:rPr lang="en-US" b="1" dirty="0"/>
              <a:t>Improving code clarity:</a:t>
            </a:r>
            <a:r>
              <a:rPr lang="en-US" dirty="0"/>
              <a:t> Using meaningful names, simplifying logic, and improving code structure can make it easier to understand the code's intent and identify the root cause of the bug.</a:t>
            </a:r>
          </a:p>
          <a:p>
            <a:pPr lvl="1"/>
            <a:r>
              <a:rPr lang="en-US" b="1" dirty="0"/>
              <a:t>Applying design patterns: </a:t>
            </a:r>
            <a:r>
              <a:rPr lang="en-US" dirty="0"/>
              <a:t>Properly applied design patterns can improve the overall structure of the code, making it more robust and less prone to errors. </a:t>
            </a:r>
            <a:endParaRPr dirty="0"/>
          </a:p>
        </p:txBody>
      </p:sp>
    </p:spTree>
    <p:extLst>
      <p:ext uri="{BB962C8B-B14F-4D97-AF65-F5344CB8AC3E}">
        <p14:creationId xmlns:p14="http://schemas.microsoft.com/office/powerpoint/2010/main" val="18457911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Refactoring for bug fixing</a:t>
            </a:r>
          </a:p>
        </p:txBody>
      </p:sp>
      <p:sp>
        <p:nvSpPr>
          <p:cNvPr id="3" name="Content Placeholder 2"/>
          <p:cNvSpPr>
            <a:spLocks noGrp="1"/>
          </p:cNvSpPr>
          <p:nvPr>
            <p:ph idx="1"/>
          </p:nvPr>
        </p:nvSpPr>
        <p:spPr>
          <a:xfrm>
            <a:off x="457200" y="1298448"/>
            <a:ext cx="8229600" cy="5385816"/>
          </a:xfrm>
        </p:spPr>
        <p:txBody>
          <a:bodyPr>
            <a:normAutofit fontScale="70000" lnSpcReduction="20000"/>
          </a:bodyPr>
          <a:lstStyle/>
          <a:p>
            <a:pPr marL="514350" indent="-514350">
              <a:buFont typeface="+mj-lt"/>
              <a:buAutoNum type="arabicPeriod" startAt="3"/>
            </a:pPr>
            <a:r>
              <a:rPr lang="en-US" dirty="0"/>
              <a:t>Testing and Verification:</a:t>
            </a:r>
          </a:p>
          <a:p>
            <a:pPr lvl="1"/>
            <a:r>
              <a:rPr lang="en-US" b="1" dirty="0"/>
              <a:t>Automated testing:  </a:t>
            </a:r>
            <a:r>
              <a:rPr lang="en-US" dirty="0"/>
              <a:t>Automated tests are crucial for verifying that refactoring changes don't introduce new bugs. Unit tests, integration tests, and end-to-end tests should be used to ensure the code behaves as expected after refactoring. </a:t>
            </a:r>
          </a:p>
          <a:p>
            <a:pPr lvl="1"/>
            <a:r>
              <a:rPr lang="en-US" b="1" dirty="0"/>
              <a:t>Test-driven development (TDD): </a:t>
            </a:r>
            <a:r>
              <a:rPr lang="en-US" dirty="0"/>
              <a:t>Writing tests before making changes (TDD) can help ensure that refactoring efforts are focused on fixing the bug and maintaining functionality. </a:t>
            </a:r>
          </a:p>
          <a:p>
            <a:pPr lvl="1"/>
            <a:r>
              <a:rPr lang="en-US" b="1" dirty="0"/>
              <a:t>Regression testing:</a:t>
            </a:r>
            <a:r>
              <a:rPr lang="en-US" dirty="0"/>
              <a:t> After fixing a bug and refactoring, it's important to run regression tests to ensure that the fix doesn't break any existing functionality.</a:t>
            </a:r>
          </a:p>
          <a:p>
            <a:pPr marL="514350" indent="-514350">
              <a:buFont typeface="+mj-lt"/>
              <a:buAutoNum type="arabicPeriod" startAt="4"/>
            </a:pPr>
            <a:r>
              <a:rPr lang="en-US" dirty="0"/>
              <a:t> Collaboration and Communication:</a:t>
            </a:r>
          </a:p>
          <a:p>
            <a:pPr lvl="1"/>
            <a:r>
              <a:rPr lang="en-US" b="1" dirty="0"/>
              <a:t>Peer reviews: </a:t>
            </a:r>
            <a:r>
              <a:rPr lang="en-US" dirty="0"/>
              <a:t>Having other developers review your refactored code can help catch potential issues that you might have missed. </a:t>
            </a:r>
          </a:p>
          <a:p>
            <a:pPr lvl="1"/>
            <a:r>
              <a:rPr lang="en-US" b="1" dirty="0"/>
              <a:t>Team communication: </a:t>
            </a:r>
            <a:r>
              <a:rPr lang="en-US" dirty="0"/>
              <a:t>Open communication with the team about your refactoring efforts is important to ensure everyone understands the changes and their impact on the codebase. </a:t>
            </a:r>
          </a:p>
          <a:p>
            <a:pPr marL="914400" lvl="1" indent="-514350"/>
            <a:endParaRPr b="1" dirty="0"/>
          </a:p>
        </p:txBody>
      </p:sp>
    </p:spTree>
    <p:extLst>
      <p:ext uri="{BB962C8B-B14F-4D97-AF65-F5344CB8AC3E}">
        <p14:creationId xmlns:p14="http://schemas.microsoft.com/office/powerpoint/2010/main" val="4578977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Refactoring for bug fixing</a:t>
            </a:r>
          </a:p>
        </p:txBody>
      </p:sp>
      <p:sp>
        <p:nvSpPr>
          <p:cNvPr id="3" name="Content Placeholder 2"/>
          <p:cNvSpPr>
            <a:spLocks noGrp="1"/>
          </p:cNvSpPr>
          <p:nvPr>
            <p:ph idx="1"/>
          </p:nvPr>
        </p:nvSpPr>
        <p:spPr>
          <a:xfrm>
            <a:off x="457200" y="1600200"/>
            <a:ext cx="8229600" cy="5084064"/>
          </a:xfrm>
        </p:spPr>
        <p:txBody>
          <a:bodyPr>
            <a:normAutofit fontScale="77500" lnSpcReduction="20000"/>
          </a:bodyPr>
          <a:lstStyle/>
          <a:p>
            <a:pPr marL="514350" indent="-514350">
              <a:buFont typeface="+mj-lt"/>
              <a:buAutoNum type="arabicPeriod" startAt="5"/>
            </a:pPr>
            <a:r>
              <a:rPr lang="en-US" dirty="0"/>
              <a:t>Safe Refactoring Practices::</a:t>
            </a:r>
          </a:p>
          <a:p>
            <a:pPr lvl="1"/>
            <a:r>
              <a:rPr lang="en-US" b="1" dirty="0"/>
              <a:t>Small, incremental changes:  </a:t>
            </a:r>
            <a:r>
              <a:rPr lang="en-US" dirty="0"/>
              <a:t>Refactor code in small, manageable steps to minimize the risk of introducing new bugs. </a:t>
            </a:r>
          </a:p>
          <a:p>
            <a:pPr lvl="1"/>
            <a:r>
              <a:rPr lang="en-US" b="1" dirty="0"/>
              <a:t>Isolate refactoring from bug fixing: </a:t>
            </a:r>
            <a:r>
              <a:rPr lang="en-US" dirty="0"/>
              <a:t>While refactoring can help with bug fixing, it's important to keep the two activities separate as much as possible. This makes it easier to track changes and identify the root cause of issues. </a:t>
            </a:r>
          </a:p>
          <a:p>
            <a:pPr lvl="1"/>
            <a:r>
              <a:rPr lang="en-US" b="1" dirty="0"/>
              <a:t>Use refactoring tools:</a:t>
            </a:r>
            <a:r>
              <a:rPr lang="en-US" dirty="0"/>
              <a:t> Many IDEs and tools offer automated refactoring capabilities that can help streamline the process and reduce the risk of errors.</a:t>
            </a:r>
          </a:p>
          <a:p>
            <a:endParaRPr lang="en-US" dirty="0"/>
          </a:p>
          <a:p>
            <a:r>
              <a:rPr lang="en-US" dirty="0"/>
              <a:t>In conclusion, refactoring, when done with care and a focus on testing and collaboration, can be a valuable technique for bug fixing, improving code quality, and preventing future issues. </a:t>
            </a:r>
            <a:endParaRPr dirty="0"/>
          </a:p>
        </p:txBody>
      </p:sp>
    </p:spTree>
    <p:extLst>
      <p:ext uri="{BB962C8B-B14F-4D97-AF65-F5344CB8AC3E}">
        <p14:creationId xmlns:p14="http://schemas.microsoft.com/office/powerpoint/2010/main" val="8434894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Comprehension refactoring</a:t>
            </a:r>
          </a:p>
        </p:txBody>
      </p:sp>
      <p:sp>
        <p:nvSpPr>
          <p:cNvPr id="3" name="Content Placeholder 2"/>
          <p:cNvSpPr>
            <a:spLocks noGrp="1"/>
          </p:cNvSpPr>
          <p:nvPr>
            <p:ph idx="1"/>
          </p:nvPr>
        </p:nvSpPr>
        <p:spPr/>
        <p:txBody>
          <a:bodyPr>
            <a:normAutofit fontScale="92500" lnSpcReduction="20000"/>
          </a:bodyPr>
          <a:lstStyle/>
          <a:p>
            <a:r>
              <a:rPr lang="en-US" dirty="0"/>
              <a:t>Comprehension refactoring is a refactoring technique focused on improving the clarity and understandability of code. </a:t>
            </a:r>
          </a:p>
          <a:p>
            <a:r>
              <a:rPr lang="en-US" dirty="0"/>
              <a:t>It involves restructuring code to make it easier to grasp the logic and purpose, often by renaming variables, breaking down long methods, or adding comments. </a:t>
            </a:r>
          </a:p>
          <a:p>
            <a:r>
              <a:rPr lang="en-US" dirty="0"/>
              <a:t>This type of refactoring is particularly useful when you're trying to understand existing code before making changes or when you encounter code that is difficult to follow. </a:t>
            </a:r>
            <a:endParaRPr dirty="0"/>
          </a:p>
        </p:txBody>
      </p:sp>
    </p:spTree>
    <p:extLst>
      <p:ext uri="{BB962C8B-B14F-4D97-AF65-F5344CB8AC3E}">
        <p14:creationId xmlns:p14="http://schemas.microsoft.com/office/powerpoint/2010/main" val="9364791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Comprehension refactoring</a:t>
            </a:r>
          </a:p>
        </p:txBody>
      </p:sp>
      <p:sp>
        <p:nvSpPr>
          <p:cNvPr id="3" name="Content Placeholder 2"/>
          <p:cNvSpPr>
            <a:spLocks noGrp="1"/>
          </p:cNvSpPr>
          <p:nvPr>
            <p:ph idx="1"/>
          </p:nvPr>
        </p:nvSpPr>
        <p:spPr/>
        <p:txBody>
          <a:bodyPr>
            <a:normAutofit fontScale="92500" lnSpcReduction="10000"/>
          </a:bodyPr>
          <a:lstStyle/>
          <a:p>
            <a:r>
              <a:rPr lang="en-US" dirty="0"/>
              <a:t>Here's a more detailed breakdown:</a:t>
            </a:r>
          </a:p>
          <a:p>
            <a:pPr lvl="1"/>
            <a:r>
              <a:rPr lang="en-US" b="1" dirty="0"/>
              <a:t>Focus on understanding: </a:t>
            </a:r>
            <a:r>
              <a:rPr lang="en-US" dirty="0"/>
              <a:t>Comprehension refactoring prioritizes making the code's intent clear, rather than just focusing on performance or functionality changes. </a:t>
            </a:r>
          </a:p>
          <a:p>
            <a:pPr lvl="1"/>
            <a:r>
              <a:rPr lang="en-US" b="1" dirty="0"/>
              <a:t>Before modifications: </a:t>
            </a:r>
            <a:r>
              <a:rPr lang="en-US" dirty="0"/>
              <a:t>It's often done before making other changes to the code, as it can reveal hidden issues or make the code easier to work with. </a:t>
            </a:r>
          </a:p>
          <a:p>
            <a:pPr lvl="1"/>
            <a:r>
              <a:rPr lang="en-US" b="1" dirty="0"/>
              <a:t>Key techniques: </a:t>
            </a:r>
            <a:r>
              <a:rPr lang="en-US" dirty="0"/>
              <a:t>This includes renaming variables to be more descriptive, splitting large methods into smaller, more focused ones, and adding comments to explain complex logic.  </a:t>
            </a:r>
            <a:endParaRPr dirty="0"/>
          </a:p>
        </p:txBody>
      </p:sp>
    </p:spTree>
    <p:extLst>
      <p:ext uri="{BB962C8B-B14F-4D97-AF65-F5344CB8AC3E}">
        <p14:creationId xmlns:p14="http://schemas.microsoft.com/office/powerpoint/2010/main" val="17680133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Comprehension refactoring</a:t>
            </a:r>
          </a:p>
        </p:txBody>
      </p:sp>
      <p:sp>
        <p:nvSpPr>
          <p:cNvPr id="3" name="Content Placeholder 2"/>
          <p:cNvSpPr>
            <a:spLocks noGrp="1"/>
          </p:cNvSpPr>
          <p:nvPr>
            <p:ph idx="1"/>
          </p:nvPr>
        </p:nvSpPr>
        <p:spPr/>
        <p:txBody>
          <a:bodyPr>
            <a:normAutofit fontScale="92500" lnSpcReduction="10000"/>
          </a:bodyPr>
          <a:lstStyle/>
          <a:p>
            <a:r>
              <a:rPr lang="en-US" dirty="0"/>
              <a:t>Benefits:</a:t>
            </a:r>
          </a:p>
          <a:p>
            <a:pPr lvl="1"/>
            <a:r>
              <a:rPr lang="en-US" dirty="0"/>
              <a:t>By making the code easier to understand, comprehension refactoring can reduce the time and effort required for future development, maintenance, and debugging. </a:t>
            </a:r>
          </a:p>
          <a:p>
            <a:endParaRPr lang="en-US" dirty="0"/>
          </a:p>
          <a:p>
            <a:r>
              <a:rPr lang="en-US" dirty="0"/>
              <a:t>In essence, comprehension refactoring is about making the code "speak for itself," allowing both you and others to quickly grasp its functionality and purpose.   </a:t>
            </a:r>
            <a:endParaRP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926264" cy="1143000"/>
          </a:xfrm>
        </p:spPr>
        <p:txBody>
          <a:bodyPr/>
          <a:lstStyle/>
          <a:p>
            <a:r>
              <a:rPr dirty="0"/>
              <a:t>The “Boy Scout Rule”</a:t>
            </a:r>
          </a:p>
        </p:txBody>
      </p:sp>
      <p:sp>
        <p:nvSpPr>
          <p:cNvPr id="3" name="Content Placeholder 2"/>
          <p:cNvSpPr>
            <a:spLocks noGrp="1"/>
          </p:cNvSpPr>
          <p:nvPr>
            <p:ph idx="1"/>
          </p:nvPr>
        </p:nvSpPr>
        <p:spPr>
          <a:xfrm>
            <a:off x="457200" y="2122488"/>
            <a:ext cx="8229600" cy="4003675"/>
          </a:xfrm>
        </p:spPr>
        <p:txBody>
          <a:bodyPr>
            <a:normAutofit fontScale="77500" lnSpcReduction="20000"/>
          </a:bodyPr>
          <a:lstStyle/>
          <a:p>
            <a:r>
              <a:rPr lang="en-US" dirty="0"/>
              <a:t>The "Boy Scout Rule" in software development is a principle that encourages developers to leave the codebase cleaner and better than they found it whenever they work on a piece of code.</a:t>
            </a:r>
          </a:p>
          <a:p>
            <a:r>
              <a:rPr lang="en-US" dirty="0"/>
              <a:t>It's like tidying up a campsite after using it, ensuring it's in better shape than before. </a:t>
            </a:r>
          </a:p>
          <a:p>
            <a:r>
              <a:rPr lang="en-US" dirty="0"/>
              <a:t>This practice helps to gradually reduce technical debt and improve the overall quality of the software over time. </a:t>
            </a:r>
          </a:p>
          <a:p>
            <a:r>
              <a:rPr lang="en-US" b="1" dirty="0"/>
              <a:t>The core idea: </a:t>
            </a:r>
            <a:r>
              <a:rPr lang="en-US" dirty="0"/>
              <a:t>The rule suggests that when you touch a piece of code, whether to fix a bug, add a feature, or simply understand it, you should also make small improvements to its structure, readability, or maintainability. </a:t>
            </a:r>
            <a:endParaRPr dirty="0"/>
          </a:p>
        </p:txBody>
      </p:sp>
      <p:pic>
        <p:nvPicPr>
          <p:cNvPr id="6" name="Picture 5">
            <a:extLst>
              <a:ext uri="{FF2B5EF4-FFF2-40B4-BE49-F238E27FC236}">
                <a16:creationId xmlns:a16="http://schemas.microsoft.com/office/drawing/2014/main" id="{7F0F49BF-CA06-2BCB-18D7-F7945A42CC7D}"/>
              </a:ext>
            </a:extLst>
          </p:cNvPr>
          <p:cNvPicPr>
            <a:picLocks noChangeAspect="1"/>
          </p:cNvPicPr>
          <p:nvPr/>
        </p:nvPicPr>
        <p:blipFill>
          <a:blip r:embed="rId2"/>
          <a:stretch>
            <a:fillRect/>
          </a:stretch>
        </p:blipFill>
        <p:spPr>
          <a:xfrm>
            <a:off x="6383464" y="182118"/>
            <a:ext cx="2466975" cy="184785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Refactoring and clean code</a:t>
            </a:r>
            <a:endParaRPr dirty="0"/>
          </a:p>
        </p:txBody>
      </p:sp>
      <p:sp>
        <p:nvSpPr>
          <p:cNvPr id="3" name="Content Placeholder 2"/>
          <p:cNvSpPr>
            <a:spLocks noGrp="1"/>
          </p:cNvSpPr>
          <p:nvPr>
            <p:ph idx="1"/>
          </p:nvPr>
        </p:nvSpPr>
        <p:spPr>
          <a:xfrm>
            <a:off x="301752" y="1417638"/>
            <a:ext cx="8385048" cy="4708525"/>
          </a:xfrm>
        </p:spPr>
        <p:txBody>
          <a:bodyPr>
            <a:normAutofit/>
          </a:bodyPr>
          <a:lstStyle/>
          <a:p>
            <a:r>
              <a:rPr lang="en-US" dirty="0"/>
              <a:t>Technical debt:</a:t>
            </a:r>
            <a:endParaRPr dirty="0"/>
          </a:p>
          <a:p>
            <a:pPr lvl="1"/>
            <a:r>
              <a:rPr lang="en-US" dirty="0"/>
              <a:t>The metaphor of “</a:t>
            </a:r>
            <a:r>
              <a:rPr lang="en-US" b="1" dirty="0"/>
              <a:t>technical debt</a:t>
            </a:r>
            <a:r>
              <a:rPr lang="en-US" dirty="0"/>
              <a:t>” in regarding to unclean code was originally suggested by Ward Cunningham.</a:t>
            </a:r>
          </a:p>
          <a:p>
            <a:pPr lvl="1"/>
            <a:r>
              <a:rPr lang="en-US" b="1" dirty="0"/>
              <a:t>Example: </a:t>
            </a:r>
            <a:r>
              <a:rPr lang="en-US" dirty="0"/>
              <a:t>You can temporarily speed up without writing tests for new features, but this will gradually slow your progress every day until you eventually pay off the debt by writing tests.</a:t>
            </a:r>
          </a:p>
        </p:txBody>
      </p:sp>
    </p:spTree>
    <p:extLst>
      <p:ext uri="{BB962C8B-B14F-4D97-AF65-F5344CB8AC3E}">
        <p14:creationId xmlns:p14="http://schemas.microsoft.com/office/powerpoint/2010/main" val="2375080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The “Boy Scout Rule”</a:t>
            </a:r>
          </a:p>
        </p:txBody>
      </p:sp>
      <p:sp>
        <p:nvSpPr>
          <p:cNvPr id="3" name="Content Placeholder 2"/>
          <p:cNvSpPr>
            <a:spLocks noGrp="1"/>
          </p:cNvSpPr>
          <p:nvPr>
            <p:ph idx="1"/>
          </p:nvPr>
        </p:nvSpPr>
        <p:spPr/>
        <p:txBody>
          <a:bodyPr>
            <a:normAutofit fontScale="77500" lnSpcReduction="20000"/>
          </a:bodyPr>
          <a:lstStyle/>
          <a:p>
            <a:r>
              <a:rPr lang="en-US" dirty="0"/>
              <a:t>Examples of application:</a:t>
            </a:r>
          </a:p>
          <a:p>
            <a:pPr lvl="1"/>
            <a:r>
              <a:rPr lang="en-US" b="1" dirty="0"/>
              <a:t>Renaming variables: </a:t>
            </a:r>
            <a:r>
              <a:rPr lang="en-US" dirty="0"/>
              <a:t>If you encounter a poorly named variable, you can rename it to something more descriptive. </a:t>
            </a:r>
          </a:p>
          <a:p>
            <a:pPr lvl="1"/>
            <a:r>
              <a:rPr lang="en-US" b="1" dirty="0"/>
              <a:t>Formatting code:</a:t>
            </a:r>
            <a:r>
              <a:rPr lang="en-US" dirty="0"/>
              <a:t> You can fix inconsistent code formatting or spacing. </a:t>
            </a:r>
          </a:p>
          <a:p>
            <a:pPr lvl="1"/>
            <a:r>
              <a:rPr lang="en-US" b="1" dirty="0"/>
              <a:t>Removing commented-out code: </a:t>
            </a:r>
            <a:r>
              <a:rPr lang="en-US" dirty="0"/>
              <a:t>If you find commented-out code that's no longer needed, you can remove it. </a:t>
            </a:r>
          </a:p>
          <a:p>
            <a:pPr lvl="1"/>
            <a:r>
              <a:rPr lang="en-US" b="1" dirty="0"/>
              <a:t>Simplifying complex logic: </a:t>
            </a:r>
            <a:r>
              <a:rPr lang="en-US" dirty="0"/>
              <a:t>You can break down complex conditional statements into smaller, more readable methods. </a:t>
            </a:r>
          </a:p>
          <a:p>
            <a:pPr lvl="1"/>
            <a:r>
              <a:rPr lang="en-US" b="1" dirty="0"/>
              <a:t>Adding comments: </a:t>
            </a:r>
            <a:r>
              <a:rPr lang="en-US" dirty="0"/>
              <a:t>If you encounter tricky or unclear code, you can add a comment to explain its purpose. </a:t>
            </a:r>
          </a:p>
          <a:p>
            <a:pPr lvl="1"/>
            <a:r>
              <a:rPr lang="en-US" b="1" dirty="0"/>
              <a:t>Adding tests: </a:t>
            </a:r>
            <a:r>
              <a:rPr lang="en-US" dirty="0"/>
              <a:t>When fixing a bug, you can add a unit test to cover the fix, preventing regressions in the future. </a:t>
            </a:r>
          </a:p>
        </p:txBody>
      </p:sp>
    </p:spTree>
    <p:extLst>
      <p:ext uri="{BB962C8B-B14F-4D97-AF65-F5344CB8AC3E}">
        <p14:creationId xmlns:p14="http://schemas.microsoft.com/office/powerpoint/2010/main" val="19354378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The “Boy Scout Rule”</a:t>
            </a:r>
          </a:p>
        </p:txBody>
      </p:sp>
      <p:sp>
        <p:nvSpPr>
          <p:cNvPr id="3" name="Content Placeholder 2"/>
          <p:cNvSpPr>
            <a:spLocks noGrp="1"/>
          </p:cNvSpPr>
          <p:nvPr>
            <p:ph idx="1"/>
          </p:nvPr>
        </p:nvSpPr>
        <p:spPr/>
        <p:txBody>
          <a:bodyPr>
            <a:normAutofit fontScale="92500" lnSpcReduction="10000"/>
          </a:bodyPr>
          <a:lstStyle/>
          <a:p>
            <a:r>
              <a:rPr lang="en-US" dirty="0"/>
              <a:t>Benefits:</a:t>
            </a:r>
          </a:p>
          <a:p>
            <a:pPr lvl="1"/>
            <a:r>
              <a:rPr lang="en-US" b="1" dirty="0"/>
              <a:t>Reduces technical debt: </a:t>
            </a:r>
            <a:r>
              <a:rPr lang="en-US" dirty="0"/>
              <a:t>By constantly making small improvements, you prevent the codebase from accumulating technical debt, which can make future development more difficult and time-consuming. </a:t>
            </a:r>
          </a:p>
          <a:p>
            <a:pPr lvl="1"/>
            <a:r>
              <a:rPr lang="en-US" b="1" dirty="0"/>
              <a:t>Improves code quality: </a:t>
            </a:r>
            <a:r>
              <a:rPr lang="en-US" dirty="0"/>
              <a:t>The Boy Scout Rule contributes to a more readable, maintainable, and understandable codebase. </a:t>
            </a:r>
          </a:p>
          <a:p>
            <a:pPr lvl="1"/>
            <a:r>
              <a:rPr lang="en-US" b="1" dirty="0"/>
              <a:t>Promotes a positive development culture: </a:t>
            </a:r>
            <a:r>
              <a:rPr lang="en-US" dirty="0"/>
              <a:t>It encourages developers to take ownership of the code and fosters a sense of continuous improvement. </a:t>
            </a:r>
          </a:p>
        </p:txBody>
      </p:sp>
    </p:spTree>
    <p:extLst>
      <p:ext uri="{BB962C8B-B14F-4D97-AF65-F5344CB8AC3E}">
        <p14:creationId xmlns:p14="http://schemas.microsoft.com/office/powerpoint/2010/main" val="167971826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The “Boy Scout Rule”</a:t>
            </a:r>
          </a:p>
        </p:txBody>
      </p:sp>
      <p:sp>
        <p:nvSpPr>
          <p:cNvPr id="3" name="Content Placeholder 2"/>
          <p:cNvSpPr>
            <a:spLocks noGrp="1"/>
          </p:cNvSpPr>
          <p:nvPr>
            <p:ph idx="1"/>
          </p:nvPr>
        </p:nvSpPr>
        <p:spPr/>
        <p:txBody>
          <a:bodyPr>
            <a:normAutofit fontScale="92500" lnSpcReduction="20000"/>
          </a:bodyPr>
          <a:lstStyle/>
          <a:p>
            <a:r>
              <a:rPr lang="en-US" dirty="0"/>
              <a:t>Why it's not always easy?</a:t>
            </a:r>
          </a:p>
          <a:p>
            <a:pPr lvl="1"/>
            <a:r>
              <a:rPr lang="en-US" dirty="0"/>
              <a:t>While the principle is simple, it can be challenging to implement consistently, especially when under pressure to deliver features quickly. Developers might be tempted to skip the cleanup to save time, but this can lead to long-term problems. </a:t>
            </a:r>
          </a:p>
          <a:p>
            <a:pPr marL="457200" lvl="1" indent="0">
              <a:buNone/>
            </a:pPr>
            <a:endParaRPr lang="en-US" dirty="0"/>
          </a:p>
          <a:p>
            <a:r>
              <a:rPr lang="en-US" dirty="0"/>
              <a:t>Balancing with other rules: </a:t>
            </a:r>
          </a:p>
          <a:p>
            <a:pPr lvl="1"/>
            <a:r>
              <a:rPr lang="en-US" dirty="0"/>
              <a:t>The Boy Scout Rule can sometimes be balanced with other development practices, such as the "do one thing" principle, which focuses on making small, focused commits. </a:t>
            </a:r>
          </a:p>
        </p:txBody>
      </p:sp>
    </p:spTree>
    <p:extLst>
      <p:ext uri="{BB962C8B-B14F-4D97-AF65-F5344CB8AC3E}">
        <p14:creationId xmlns:p14="http://schemas.microsoft.com/office/powerpoint/2010/main" val="5167876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Planned refactoring</a:t>
            </a:r>
          </a:p>
        </p:txBody>
      </p:sp>
      <p:sp>
        <p:nvSpPr>
          <p:cNvPr id="3" name="Content Placeholder 2"/>
          <p:cNvSpPr>
            <a:spLocks noGrp="1"/>
          </p:cNvSpPr>
          <p:nvPr>
            <p:ph idx="1"/>
          </p:nvPr>
        </p:nvSpPr>
        <p:spPr>
          <a:xfrm>
            <a:off x="348915" y="1275348"/>
            <a:ext cx="8110728" cy="1732546"/>
          </a:xfrm>
        </p:spPr>
        <p:txBody>
          <a:bodyPr>
            <a:normAutofit fontScale="62500" lnSpcReduction="20000"/>
          </a:bodyPr>
          <a:lstStyle/>
          <a:p>
            <a:r>
              <a:rPr lang="en-US" dirty="0"/>
              <a:t>Planned refactoring in software development refers to refactoring activities that are scheduled and intentionally integrated into the development process, rather than being a reactive response to code issues or a spontaneous effort. </a:t>
            </a:r>
          </a:p>
          <a:p>
            <a:r>
              <a:rPr lang="en-US" dirty="0"/>
              <a:t>It's a proactive approach to improving code quality and maintainability by dedicating time and resources to refactoring tasks on a regular basis. </a:t>
            </a:r>
            <a:endParaRPr dirty="0"/>
          </a:p>
        </p:txBody>
      </p:sp>
      <p:pic>
        <p:nvPicPr>
          <p:cNvPr id="5" name="Picture 4" descr="A diagram of a diagram&#10;&#10;AI-generated content may be incorrect.">
            <a:extLst>
              <a:ext uri="{FF2B5EF4-FFF2-40B4-BE49-F238E27FC236}">
                <a16:creationId xmlns:a16="http://schemas.microsoft.com/office/drawing/2014/main" id="{E34F8BE1-45EF-D7E1-CD11-AE69E13A5BA9}"/>
              </a:ext>
            </a:extLst>
          </p:cNvPr>
          <p:cNvPicPr>
            <a:picLocks noChangeAspect="1"/>
          </p:cNvPicPr>
          <p:nvPr/>
        </p:nvPicPr>
        <p:blipFill>
          <a:blip r:embed="rId2"/>
          <a:stretch>
            <a:fillRect/>
          </a:stretch>
        </p:blipFill>
        <p:spPr>
          <a:xfrm>
            <a:off x="916188" y="3007895"/>
            <a:ext cx="7770612" cy="3758666"/>
          </a:xfrm>
          <a:prstGeom prst="rect">
            <a:avLst/>
          </a:prstGeom>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Planned refactoring</a:t>
            </a:r>
          </a:p>
        </p:txBody>
      </p:sp>
      <p:sp>
        <p:nvSpPr>
          <p:cNvPr id="3" name="Content Placeholder 2"/>
          <p:cNvSpPr>
            <a:spLocks noGrp="1"/>
          </p:cNvSpPr>
          <p:nvPr>
            <p:ph idx="1"/>
          </p:nvPr>
        </p:nvSpPr>
        <p:spPr/>
        <p:txBody>
          <a:bodyPr>
            <a:normAutofit/>
          </a:bodyPr>
          <a:lstStyle/>
          <a:p>
            <a:r>
              <a:rPr lang="en-US" dirty="0"/>
              <a:t>Scheduled and Intentional:</a:t>
            </a:r>
          </a:p>
          <a:p>
            <a:pPr lvl="1"/>
            <a:r>
              <a:rPr lang="en-US" dirty="0"/>
              <a:t>Planned refactoring is not a quick fix for immediate problems but rather a deliberate effort to improve the codebase over time</a:t>
            </a:r>
          </a:p>
          <a:p>
            <a:r>
              <a:rPr lang="en-US" dirty="0"/>
              <a:t>Part of the Development Plan:</a:t>
            </a:r>
          </a:p>
          <a:p>
            <a:pPr lvl="1"/>
            <a:r>
              <a:rPr lang="en-US" dirty="0"/>
              <a:t>It's incorporated into the development schedule, possibly as a recurring task or a dedicated phase within a sprint. </a:t>
            </a:r>
          </a:p>
        </p:txBody>
      </p:sp>
    </p:spTree>
    <p:extLst>
      <p:ext uri="{BB962C8B-B14F-4D97-AF65-F5344CB8AC3E}">
        <p14:creationId xmlns:p14="http://schemas.microsoft.com/office/powerpoint/2010/main" val="327893670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Planned refactoring</a:t>
            </a:r>
          </a:p>
        </p:txBody>
      </p:sp>
      <p:sp>
        <p:nvSpPr>
          <p:cNvPr id="3" name="Content Placeholder 2"/>
          <p:cNvSpPr>
            <a:spLocks noGrp="1"/>
          </p:cNvSpPr>
          <p:nvPr>
            <p:ph idx="1"/>
          </p:nvPr>
        </p:nvSpPr>
        <p:spPr/>
        <p:txBody>
          <a:bodyPr>
            <a:normAutofit fontScale="77500" lnSpcReduction="20000"/>
          </a:bodyPr>
          <a:lstStyle/>
          <a:p>
            <a:r>
              <a:rPr lang="en-US" dirty="0"/>
              <a:t>Focus on Long-Term Goals:</a:t>
            </a:r>
          </a:p>
          <a:p>
            <a:pPr lvl="1"/>
            <a:r>
              <a:rPr lang="en-US" dirty="0"/>
              <a:t>It's often aligned with a broader vision of what the code should look like in the future, such as improved readability, maintainability, or performance. </a:t>
            </a:r>
          </a:p>
          <a:p>
            <a:r>
              <a:rPr lang="en-US" dirty="0"/>
              <a:t>Examples:</a:t>
            </a:r>
          </a:p>
          <a:p>
            <a:pPr lvl="1"/>
            <a:r>
              <a:rPr lang="en-US" b="1" dirty="0"/>
              <a:t>Regular Refactoring Sprints: </a:t>
            </a:r>
            <a:r>
              <a:rPr lang="en-US" dirty="0"/>
              <a:t>A team might dedicate a sprint or part of a sprint to refactoring tasks, even if no immediate bugs need fixing. </a:t>
            </a:r>
          </a:p>
          <a:p>
            <a:pPr lvl="1"/>
            <a:r>
              <a:rPr lang="en-US" b="1" dirty="0"/>
              <a:t>Refactoring Backlogs: </a:t>
            </a:r>
            <a:r>
              <a:rPr lang="en-US" dirty="0"/>
              <a:t>A separate backlog for refactoring tasks can be maintained, allowing developers to pick up refactoring work alongside new feature development. </a:t>
            </a:r>
          </a:p>
          <a:p>
            <a:pPr lvl="1"/>
            <a:r>
              <a:rPr lang="en-US" b="1" dirty="0"/>
              <a:t>Incremental Refactoring: </a:t>
            </a:r>
            <a:r>
              <a:rPr lang="en-US" dirty="0"/>
              <a:t>Refactoring efforts are broken down into smaller, manageable steps that are integrated into regular development workflows. </a:t>
            </a:r>
          </a:p>
        </p:txBody>
      </p:sp>
    </p:spTree>
    <p:extLst>
      <p:ext uri="{BB962C8B-B14F-4D97-AF65-F5344CB8AC3E}">
        <p14:creationId xmlns:p14="http://schemas.microsoft.com/office/powerpoint/2010/main" val="132376852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Planned refactoring</a:t>
            </a:r>
          </a:p>
        </p:txBody>
      </p:sp>
      <p:sp>
        <p:nvSpPr>
          <p:cNvPr id="3" name="Content Placeholder 2"/>
          <p:cNvSpPr>
            <a:spLocks noGrp="1"/>
          </p:cNvSpPr>
          <p:nvPr>
            <p:ph idx="1"/>
          </p:nvPr>
        </p:nvSpPr>
        <p:spPr/>
        <p:txBody>
          <a:bodyPr>
            <a:normAutofit fontScale="70000" lnSpcReduction="20000"/>
          </a:bodyPr>
          <a:lstStyle/>
          <a:p>
            <a:r>
              <a:rPr lang="en-US" dirty="0"/>
              <a:t>Benefits:</a:t>
            </a:r>
          </a:p>
          <a:p>
            <a:pPr lvl="1"/>
            <a:r>
              <a:rPr lang="en-US" b="1" dirty="0"/>
              <a:t>Reduced Technical Debt: </a:t>
            </a:r>
            <a:r>
              <a:rPr lang="en-US" dirty="0"/>
              <a:t>By addressing code quality issues proactively, planned refactoring helps prevent the accumulation of technical debt, which can hinder future development. </a:t>
            </a:r>
          </a:p>
          <a:p>
            <a:pPr lvl="1"/>
            <a:r>
              <a:rPr lang="en-US" b="1" dirty="0"/>
              <a:t>Improved Maintainability:</a:t>
            </a:r>
            <a:r>
              <a:rPr lang="en-US" dirty="0"/>
              <a:t> Cleaner, better-structured code is easier to understand, modify, and debug, leading to faster development cycles and reduced maintenance costs. </a:t>
            </a:r>
          </a:p>
          <a:p>
            <a:pPr lvl="1"/>
            <a:r>
              <a:rPr lang="en-US" b="1" dirty="0"/>
              <a:t>Increased Code Quality: </a:t>
            </a:r>
            <a:r>
              <a:rPr lang="en-US" dirty="0"/>
              <a:t>Refactoring can lead to more robust, efficient, and reliable code. </a:t>
            </a:r>
          </a:p>
          <a:p>
            <a:pPr marL="457200" lvl="1" indent="0">
              <a:buNone/>
            </a:pPr>
            <a:endParaRPr lang="en-US" dirty="0"/>
          </a:p>
          <a:p>
            <a:r>
              <a:rPr lang="en-US" dirty="0"/>
              <a:t>Contrast with Unplanned Refactoring:</a:t>
            </a:r>
          </a:p>
          <a:p>
            <a:pPr lvl="1"/>
            <a:r>
              <a:rPr lang="en-US" dirty="0"/>
              <a:t>Planned refactoring differs from reactive refactoring, which occurs when code needs to be fixed due to a bug or performance issue. While reactive refactoring is also important, planned refactoring ensures that code quality is consistently addressed. . </a:t>
            </a:r>
          </a:p>
        </p:txBody>
      </p:sp>
    </p:spTree>
    <p:extLst>
      <p:ext uri="{BB962C8B-B14F-4D97-AF65-F5344CB8AC3E}">
        <p14:creationId xmlns:p14="http://schemas.microsoft.com/office/powerpoint/2010/main" val="199143403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dirty="0"/>
              <a:t>Long-term refactoring and “Branch by Abstraction”</a:t>
            </a:r>
          </a:p>
        </p:txBody>
      </p:sp>
      <p:sp>
        <p:nvSpPr>
          <p:cNvPr id="3" name="Content Placeholder 2"/>
          <p:cNvSpPr>
            <a:spLocks noGrp="1"/>
          </p:cNvSpPr>
          <p:nvPr>
            <p:ph idx="1"/>
          </p:nvPr>
        </p:nvSpPr>
        <p:spPr/>
        <p:txBody>
          <a:bodyPr>
            <a:normAutofit lnSpcReduction="10000"/>
          </a:bodyPr>
          <a:lstStyle/>
          <a:p>
            <a:r>
              <a:rPr lang="en-US" dirty="0"/>
              <a:t>Branch by Abstraction is a technique that enables long-term, large-scale refactoring efforts to be integrated incrementally, minimizing the risk of merge conflicts and allowing for continuous delivery. </a:t>
            </a:r>
          </a:p>
          <a:p>
            <a:r>
              <a:rPr lang="en-US" dirty="0"/>
              <a:t>It involves introducing an abstraction layer to decouple the old and new implementations, enabling parallel development and integration without disrupting the main codebase. </a:t>
            </a:r>
            <a:endParaRPr dirty="0"/>
          </a:p>
        </p:txBody>
      </p:sp>
    </p:spTree>
    <p:extLst>
      <p:ext uri="{BB962C8B-B14F-4D97-AF65-F5344CB8AC3E}">
        <p14:creationId xmlns:p14="http://schemas.microsoft.com/office/powerpoint/2010/main" val="390889728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dirty="0"/>
              <a:t>Long-term refactoring and “Branch by Abstraction”</a:t>
            </a:r>
          </a:p>
        </p:txBody>
      </p:sp>
      <p:sp>
        <p:nvSpPr>
          <p:cNvPr id="3" name="Content Placeholder 2"/>
          <p:cNvSpPr>
            <a:spLocks noGrp="1"/>
          </p:cNvSpPr>
          <p:nvPr>
            <p:ph idx="1"/>
          </p:nvPr>
        </p:nvSpPr>
        <p:spPr>
          <a:xfrm>
            <a:off x="457200" y="1600200"/>
            <a:ext cx="8229600" cy="5077326"/>
          </a:xfrm>
        </p:spPr>
        <p:txBody>
          <a:bodyPr>
            <a:normAutofit fontScale="70000" lnSpcReduction="20000"/>
          </a:bodyPr>
          <a:lstStyle/>
          <a:p>
            <a:r>
              <a:rPr lang="en-US" dirty="0"/>
              <a:t>Here's how it works:</a:t>
            </a:r>
          </a:p>
          <a:p>
            <a:pPr marL="971550" lvl="1" indent="-514350">
              <a:buFont typeface="+mj-lt"/>
              <a:buAutoNum type="arabicPeriod"/>
            </a:pPr>
            <a:r>
              <a:rPr lang="en-US" b="1" dirty="0"/>
              <a:t>Identify the Change: </a:t>
            </a:r>
            <a:r>
              <a:rPr lang="en-US" dirty="0"/>
              <a:t>Determine the area of the codebase that needs refactoring and the specific changes to be made. </a:t>
            </a:r>
          </a:p>
          <a:p>
            <a:pPr marL="971550" lvl="1" indent="-514350">
              <a:buFont typeface="+mj-lt"/>
              <a:buAutoNum type="arabicPeriod"/>
            </a:pPr>
            <a:r>
              <a:rPr lang="en-US" b="1" dirty="0"/>
              <a:t>Introduce Abstraction: </a:t>
            </a:r>
            <a:r>
              <a:rPr lang="en-US" dirty="0"/>
              <a:t>Create an abstraction layer (e.g., an interface or abstract class) that defines the contract for the existing functionality and the new implementation.</a:t>
            </a:r>
          </a:p>
          <a:p>
            <a:pPr marL="971550" lvl="1" indent="-514350">
              <a:buFont typeface="+mj-lt"/>
              <a:buAutoNum type="arabicPeriod"/>
            </a:pPr>
            <a:r>
              <a:rPr lang="en-US" b="1" dirty="0"/>
              <a:t>Implement New Behavior: </a:t>
            </a:r>
            <a:r>
              <a:rPr lang="en-US" dirty="0"/>
              <a:t>Develop the new implementation behind the abstraction layer, potentially on a separate branch or using feature toggles.</a:t>
            </a:r>
          </a:p>
          <a:p>
            <a:pPr marL="971550" lvl="1" indent="-514350">
              <a:buFont typeface="+mj-lt"/>
              <a:buAutoNum type="arabicPeriod"/>
            </a:pPr>
            <a:r>
              <a:rPr lang="en-US" b="1" dirty="0"/>
              <a:t>Toggle Mechanism: </a:t>
            </a:r>
            <a:r>
              <a:rPr lang="en-US" dirty="0"/>
              <a:t>Introduce a way to switch between the old and new implementations, often using a configuration setting or feature flag.</a:t>
            </a:r>
          </a:p>
          <a:p>
            <a:pPr marL="971550" lvl="1" indent="-514350">
              <a:buFont typeface="+mj-lt"/>
              <a:buAutoNum type="arabicPeriod"/>
            </a:pPr>
            <a:r>
              <a:rPr lang="en-US" b="1" dirty="0"/>
              <a:t>Incremental Integration: </a:t>
            </a:r>
            <a:r>
              <a:rPr lang="en-US" dirty="0"/>
              <a:t>Gradually migrate parts of the system to use the new implementation, while keeping the abstraction layer in place.</a:t>
            </a:r>
          </a:p>
          <a:p>
            <a:pPr marL="971550" lvl="1" indent="-514350">
              <a:buFont typeface="+mj-lt"/>
              <a:buAutoNum type="arabicPeriod"/>
            </a:pPr>
            <a:r>
              <a:rPr lang="en-US" b="1" dirty="0"/>
              <a:t>Remove Old Implementation: </a:t>
            </a:r>
            <a:r>
              <a:rPr lang="en-US" dirty="0"/>
              <a:t>Once the new implementation is stable and all parts of the system are using it, the old implementation and the abstraction layer can be removed.</a:t>
            </a:r>
          </a:p>
        </p:txBody>
      </p:sp>
    </p:spTree>
    <p:extLst>
      <p:ext uri="{BB962C8B-B14F-4D97-AF65-F5344CB8AC3E}">
        <p14:creationId xmlns:p14="http://schemas.microsoft.com/office/powerpoint/2010/main" val="125089008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dirty="0"/>
              <a:t>Long-term refactoring and “Branch by Abstraction”</a:t>
            </a:r>
          </a:p>
        </p:txBody>
      </p:sp>
      <p:sp>
        <p:nvSpPr>
          <p:cNvPr id="3" name="Content Placeholder 2"/>
          <p:cNvSpPr>
            <a:spLocks noGrp="1"/>
          </p:cNvSpPr>
          <p:nvPr>
            <p:ph idx="1"/>
          </p:nvPr>
        </p:nvSpPr>
        <p:spPr>
          <a:xfrm>
            <a:off x="457199" y="1600199"/>
            <a:ext cx="8313821" cy="5101389"/>
          </a:xfrm>
        </p:spPr>
        <p:txBody>
          <a:bodyPr>
            <a:normAutofit fontScale="62500" lnSpcReduction="20000"/>
          </a:bodyPr>
          <a:lstStyle/>
          <a:p>
            <a:r>
              <a:rPr lang="en-US" dirty="0"/>
              <a:t>Benefits:</a:t>
            </a:r>
          </a:p>
          <a:p>
            <a:pPr lvl="1"/>
            <a:r>
              <a:rPr lang="en-US" b="1" dirty="0"/>
              <a:t>Reduced Merge Conflicts</a:t>
            </a:r>
            <a:r>
              <a:rPr lang="en-US" dirty="0"/>
              <a:t>: By working behind an abstraction, developers can integrate their changes frequently without worrying about conflicting with ongoing changes in the main branch.</a:t>
            </a:r>
          </a:p>
          <a:p>
            <a:pPr lvl="1"/>
            <a:r>
              <a:rPr lang="en-US" b="1" dirty="0"/>
              <a:t>Continuous Integration: </a:t>
            </a:r>
            <a:r>
              <a:rPr lang="en-US" dirty="0"/>
              <a:t>The ability to merge changes regularly ensures that the codebase is always in a working state, facilitating continuous integration and deployment.</a:t>
            </a:r>
          </a:p>
          <a:p>
            <a:pPr lvl="1"/>
            <a:r>
              <a:rPr lang="en-US" b="1" dirty="0"/>
              <a:t>Reduced Risk: </a:t>
            </a:r>
            <a:r>
              <a:rPr lang="en-US" dirty="0"/>
              <a:t>The incremental approach allows for testing and verification of the new implementation in isolation before releasing it to a wider audience.</a:t>
            </a:r>
          </a:p>
          <a:p>
            <a:pPr lvl="1"/>
            <a:r>
              <a:rPr lang="en-US" b="1" dirty="0"/>
              <a:t>Improved Code Quality: </a:t>
            </a:r>
            <a:r>
              <a:rPr lang="en-US" dirty="0"/>
              <a:t>By breaking down a large refactoring into smaller, manageable steps, developers can focus on making targeted changes, leading to better code quality.</a:t>
            </a:r>
          </a:p>
          <a:p>
            <a:pPr lvl="1"/>
            <a:r>
              <a:rPr lang="en-US" b="1" dirty="0"/>
              <a:t>Flexibility: </a:t>
            </a:r>
            <a:r>
              <a:rPr lang="en-US" dirty="0"/>
              <a:t>The technique allows for experimentation with different implementations and easy rollback if needed.  </a:t>
            </a:r>
          </a:p>
          <a:p>
            <a:pPr marL="457200" lvl="1" indent="0">
              <a:buNone/>
            </a:pPr>
            <a:endParaRPr lang="en-US" dirty="0"/>
          </a:p>
          <a:p>
            <a:r>
              <a:rPr lang="en-US" dirty="0"/>
              <a:t>By using Branch by Abstraction, teams can tackle large-scale refactoring efforts in a manageable and low-risk way, enabling continuous integration and delivery while minimizing the potential for merge conflicts and code instability.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Refactoring and clean code</a:t>
            </a:r>
            <a:endParaRPr dirty="0"/>
          </a:p>
        </p:txBody>
      </p:sp>
      <p:sp>
        <p:nvSpPr>
          <p:cNvPr id="3" name="Content Placeholder 2"/>
          <p:cNvSpPr>
            <a:spLocks noGrp="1"/>
          </p:cNvSpPr>
          <p:nvPr>
            <p:ph idx="1"/>
          </p:nvPr>
        </p:nvSpPr>
        <p:spPr>
          <a:xfrm>
            <a:off x="301752" y="1417638"/>
            <a:ext cx="8385048" cy="5248338"/>
          </a:xfrm>
        </p:spPr>
        <p:txBody>
          <a:bodyPr>
            <a:normAutofit fontScale="92500"/>
          </a:bodyPr>
          <a:lstStyle/>
          <a:p>
            <a:r>
              <a:rPr lang="en-US" dirty="0"/>
              <a:t>Technical debt:</a:t>
            </a:r>
            <a:endParaRPr dirty="0"/>
          </a:p>
          <a:p>
            <a:pPr lvl="1"/>
            <a:r>
              <a:rPr lang="en-US" dirty="0"/>
              <a:t>Causes of technical debt</a:t>
            </a:r>
          </a:p>
          <a:p>
            <a:pPr lvl="2"/>
            <a:r>
              <a:rPr lang="en-US" dirty="0"/>
              <a:t>Business pressure</a:t>
            </a:r>
          </a:p>
          <a:p>
            <a:pPr lvl="2"/>
            <a:r>
              <a:rPr lang="en-US" dirty="0"/>
              <a:t>Lack of understanding of the consequences of technical debt</a:t>
            </a:r>
          </a:p>
          <a:p>
            <a:pPr lvl="2"/>
            <a:r>
              <a:rPr lang="en-US" dirty="0"/>
              <a:t>Failing to combat the strict coherence of components</a:t>
            </a:r>
          </a:p>
          <a:p>
            <a:pPr lvl="2"/>
            <a:r>
              <a:rPr lang="en-US" dirty="0"/>
              <a:t>Lack of tests</a:t>
            </a:r>
          </a:p>
          <a:p>
            <a:pPr lvl="2"/>
            <a:r>
              <a:rPr lang="en-US" dirty="0"/>
              <a:t>Lack of documentation</a:t>
            </a:r>
          </a:p>
          <a:p>
            <a:pPr lvl="2"/>
            <a:r>
              <a:rPr lang="en-US" dirty="0"/>
              <a:t>Lack of interaction between team members</a:t>
            </a:r>
          </a:p>
          <a:p>
            <a:pPr lvl="2"/>
            <a:r>
              <a:rPr lang="en-US" dirty="0"/>
              <a:t>Long-term simultaneous development in several branches</a:t>
            </a:r>
          </a:p>
          <a:p>
            <a:pPr lvl="2"/>
            <a:r>
              <a:rPr lang="en-US" dirty="0"/>
              <a:t>Delayed refactoring</a:t>
            </a:r>
          </a:p>
          <a:p>
            <a:pPr lvl="2"/>
            <a:r>
              <a:rPr lang="en-US" dirty="0"/>
              <a:t>Lack of compliance monitoring</a:t>
            </a:r>
          </a:p>
          <a:p>
            <a:pPr lvl="2"/>
            <a:r>
              <a:rPr lang="en-US" dirty="0"/>
              <a:t>Incompetence</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Refactoring in a code review</a:t>
            </a:r>
          </a:p>
        </p:txBody>
      </p:sp>
      <p:sp>
        <p:nvSpPr>
          <p:cNvPr id="3" name="Content Placeholder 2"/>
          <p:cNvSpPr>
            <a:spLocks noGrp="1"/>
          </p:cNvSpPr>
          <p:nvPr>
            <p:ph idx="1"/>
          </p:nvPr>
        </p:nvSpPr>
        <p:spPr/>
        <p:txBody>
          <a:bodyPr>
            <a:normAutofit lnSpcReduction="10000"/>
          </a:bodyPr>
          <a:lstStyle/>
          <a:p>
            <a:r>
              <a:rPr lang="en-US" dirty="0"/>
              <a:t>Refactoring within a code review refers to the process of improving the internal structure, readability, and maintainability of existing code without altering its external behavior or functionality. </a:t>
            </a:r>
          </a:p>
          <a:p>
            <a:r>
              <a:rPr lang="en-US" dirty="0"/>
              <a:t>This practice is often identified and suggested during the code review process as a means to enhance code quality and reduce technical debt. </a:t>
            </a:r>
            <a:endParaRPr dirty="0"/>
          </a:p>
        </p:txBody>
      </p:sp>
    </p:spTree>
    <p:extLst>
      <p:ext uri="{BB962C8B-B14F-4D97-AF65-F5344CB8AC3E}">
        <p14:creationId xmlns:p14="http://schemas.microsoft.com/office/powerpoint/2010/main" val="41607317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Refactoring in a code review</a:t>
            </a:r>
          </a:p>
        </p:txBody>
      </p:sp>
      <p:sp>
        <p:nvSpPr>
          <p:cNvPr id="3" name="Content Placeholder 2"/>
          <p:cNvSpPr>
            <a:spLocks noGrp="1"/>
          </p:cNvSpPr>
          <p:nvPr>
            <p:ph idx="1"/>
          </p:nvPr>
        </p:nvSpPr>
        <p:spPr/>
        <p:txBody>
          <a:bodyPr>
            <a:normAutofit fontScale="62500" lnSpcReduction="20000"/>
          </a:bodyPr>
          <a:lstStyle/>
          <a:p>
            <a:r>
              <a:rPr lang="en-US" dirty="0"/>
              <a:t>Key aspects of refactoring in a code review:</a:t>
            </a:r>
          </a:p>
          <a:p>
            <a:pPr lvl="1"/>
            <a:r>
              <a:rPr lang="en-US" b="1" dirty="0"/>
              <a:t>Focus on internal improvements: </a:t>
            </a:r>
            <a:r>
              <a:rPr lang="en-US" dirty="0"/>
              <a:t>Refactoring aims to make the code cleaner, more organized, and easier to understand for developers, without changing what the code does from a user's perspective.</a:t>
            </a:r>
          </a:p>
          <a:p>
            <a:pPr lvl="1"/>
            <a:r>
              <a:rPr lang="en-US" b="1" dirty="0"/>
              <a:t>Behavior-preserving transformations: </a:t>
            </a:r>
            <a:r>
              <a:rPr lang="en-US" dirty="0"/>
              <a:t>The core principle of refactoring is that it should not introduce new bugs or change the existing functionality. Small, incremental changes are applied, and tests are typically run after each change to ensure behavior remains consistent.</a:t>
            </a:r>
          </a:p>
          <a:p>
            <a:pPr lvl="1"/>
            <a:r>
              <a:rPr lang="en-US" b="1" dirty="0"/>
              <a:t>Addressing code smells: </a:t>
            </a:r>
            <a:r>
              <a:rPr lang="en-US" dirty="0"/>
              <a:t>Reviewers may identify "code smells" – indicators of potential problems in the code's design or structure, such as long methods, duplicated code, or unclear variable names. Refactoring addresses these issues.</a:t>
            </a:r>
          </a:p>
          <a:p>
            <a:pPr lvl="1"/>
            <a:r>
              <a:rPr lang="en-US" b="1" dirty="0"/>
              <a:t>Improving maintainability and readability: </a:t>
            </a:r>
            <a:r>
              <a:rPr lang="en-US" dirty="0"/>
              <a:t>Refactoring can involve renaming variables or methods for clarity, simplifying complex logic, extracting reusable components, or applying consistent formatting.</a:t>
            </a:r>
          </a:p>
          <a:p>
            <a:pPr lvl="1"/>
            <a:r>
              <a:rPr lang="en-US" b="1" dirty="0"/>
              <a:t>Collaboration and feedback: </a:t>
            </a:r>
            <a:r>
              <a:rPr lang="en-US" dirty="0"/>
              <a:t>Code reviews provide an opportunity for team members to suggest refactoring improvements and discuss the best approaches to enhance the codebase. </a:t>
            </a:r>
            <a:endParaRPr dirty="0"/>
          </a:p>
        </p:txBody>
      </p:sp>
    </p:spTree>
    <p:extLst>
      <p:ext uri="{BB962C8B-B14F-4D97-AF65-F5344CB8AC3E}">
        <p14:creationId xmlns:p14="http://schemas.microsoft.com/office/powerpoint/2010/main" val="36448457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Refactoring in a code review</a:t>
            </a:r>
          </a:p>
        </p:txBody>
      </p:sp>
      <p:sp>
        <p:nvSpPr>
          <p:cNvPr id="3" name="Content Placeholder 2"/>
          <p:cNvSpPr>
            <a:spLocks noGrp="1"/>
          </p:cNvSpPr>
          <p:nvPr>
            <p:ph idx="1"/>
          </p:nvPr>
        </p:nvSpPr>
        <p:spPr/>
        <p:txBody>
          <a:bodyPr>
            <a:normAutofit fontScale="92500" lnSpcReduction="10000"/>
          </a:bodyPr>
          <a:lstStyle/>
          <a:p>
            <a:r>
              <a:rPr lang="en-US" dirty="0"/>
              <a:t>Examples of refactoring tasks in a code review:</a:t>
            </a:r>
          </a:p>
          <a:p>
            <a:pPr lvl="1"/>
            <a:r>
              <a:rPr lang="en-US" b="1" dirty="0"/>
              <a:t>Renaming: </a:t>
            </a:r>
            <a:r>
              <a:rPr lang="en-US" dirty="0"/>
              <a:t>Changing variable, function, or class names to be more descriptive.</a:t>
            </a:r>
          </a:p>
          <a:p>
            <a:pPr lvl="1"/>
            <a:r>
              <a:rPr lang="en-US" b="1" dirty="0"/>
              <a:t>Extracting: </a:t>
            </a:r>
            <a:r>
              <a:rPr lang="en-US" dirty="0"/>
              <a:t>Pulling out a block of code into a new function or method to improve modularity.</a:t>
            </a:r>
          </a:p>
          <a:p>
            <a:pPr lvl="1"/>
            <a:r>
              <a:rPr lang="en-US" b="1" dirty="0"/>
              <a:t>Simplifying:</a:t>
            </a:r>
            <a:r>
              <a:rPr lang="en-US" dirty="0"/>
              <a:t> Reducing the complexity of conditional statements or loops.</a:t>
            </a:r>
          </a:p>
          <a:p>
            <a:pPr lvl="1"/>
            <a:r>
              <a:rPr lang="en-US" b="1" dirty="0"/>
              <a:t>Removing duplication: </a:t>
            </a:r>
            <a:r>
              <a:rPr lang="en-US" dirty="0"/>
              <a:t>Consolidating identical or very similar code blocks into a single, reusable component.</a:t>
            </a:r>
          </a:p>
          <a:p>
            <a:pPr lvl="1"/>
            <a:r>
              <a:rPr lang="en-US" b="1" dirty="0"/>
              <a:t>Reorganizing: </a:t>
            </a:r>
            <a:r>
              <a:rPr lang="en-US" dirty="0"/>
              <a:t>Structuring code within files or directories for better organization. </a:t>
            </a:r>
            <a:endParaRP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What should </a:t>
            </a:r>
            <a:r>
              <a:rPr lang="en-US" dirty="0"/>
              <a:t>you </a:t>
            </a:r>
            <a:r>
              <a:rPr dirty="0"/>
              <a:t>refactor?</a:t>
            </a:r>
          </a:p>
        </p:txBody>
      </p:sp>
      <p:sp>
        <p:nvSpPr>
          <p:cNvPr id="3" name="Content Placeholder 2"/>
          <p:cNvSpPr>
            <a:spLocks noGrp="1"/>
          </p:cNvSpPr>
          <p:nvPr>
            <p:ph idx="1"/>
          </p:nvPr>
        </p:nvSpPr>
        <p:spPr/>
        <p:txBody>
          <a:bodyPr>
            <a:normAutofit lnSpcReduction="10000"/>
          </a:bodyPr>
          <a:lstStyle/>
          <a:p>
            <a:r>
              <a:rPr lang="en-US" dirty="0"/>
              <a:t>Refactoring should be considered when code becomes difficult to understand, maintain, or extend, or when repetitive code patterns emerge. </a:t>
            </a:r>
          </a:p>
          <a:p>
            <a:r>
              <a:rPr lang="en-US" dirty="0"/>
              <a:t>It's also a good practice to refactor when fixing bugs or preparing to add new features. </a:t>
            </a:r>
          </a:p>
          <a:p>
            <a:r>
              <a:rPr lang="en-US" dirty="0"/>
              <a:t>Ultimately, refactoring aims to improve code quality, making it more readable, efficient, and easier to work with. </a:t>
            </a:r>
            <a:endParaRPr dirty="0"/>
          </a:p>
        </p:txBody>
      </p:sp>
    </p:spTree>
    <p:extLst>
      <p:ext uri="{BB962C8B-B14F-4D97-AF65-F5344CB8AC3E}">
        <p14:creationId xmlns:p14="http://schemas.microsoft.com/office/powerpoint/2010/main" val="427611238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What should </a:t>
            </a:r>
            <a:r>
              <a:rPr lang="en-US" dirty="0"/>
              <a:t>you </a:t>
            </a:r>
            <a:r>
              <a:rPr dirty="0"/>
              <a:t>refactor?</a:t>
            </a:r>
          </a:p>
        </p:txBody>
      </p:sp>
      <p:sp>
        <p:nvSpPr>
          <p:cNvPr id="3" name="Content Placeholder 2"/>
          <p:cNvSpPr>
            <a:spLocks noGrp="1"/>
          </p:cNvSpPr>
          <p:nvPr>
            <p:ph idx="1"/>
          </p:nvPr>
        </p:nvSpPr>
        <p:spPr/>
        <p:txBody>
          <a:bodyPr>
            <a:normAutofit fontScale="70000" lnSpcReduction="20000"/>
          </a:bodyPr>
          <a:lstStyle/>
          <a:p>
            <a:r>
              <a:rPr lang="en-US" dirty="0"/>
              <a:t>Specific situations where refactoring is beneficial:</a:t>
            </a:r>
          </a:p>
          <a:p>
            <a:pPr lvl="1"/>
            <a:r>
              <a:rPr lang="en-US" b="1" dirty="0"/>
              <a:t>Code Duplication: </a:t>
            </a:r>
            <a:r>
              <a:rPr lang="en-US" dirty="0"/>
              <a:t>When the same code block appears multiple times, it's a strong indicator that it should be extracted into a reusable function or class. </a:t>
            </a:r>
          </a:p>
          <a:p>
            <a:pPr lvl="1"/>
            <a:r>
              <a:rPr lang="en-US" b="1" dirty="0"/>
              <a:t>Poor Readability: </a:t>
            </a:r>
            <a:r>
              <a:rPr lang="en-US" dirty="0"/>
              <a:t>If code is difficult to understand, refactor to improve clarity and naming. </a:t>
            </a:r>
          </a:p>
          <a:p>
            <a:pPr lvl="1"/>
            <a:r>
              <a:rPr lang="en-US" b="1" dirty="0"/>
              <a:t>Complex Logic: </a:t>
            </a:r>
            <a:r>
              <a:rPr lang="en-US" dirty="0"/>
              <a:t>Break down large, complex functions into smaller, more manageable ones. </a:t>
            </a:r>
          </a:p>
          <a:p>
            <a:pPr lvl="1"/>
            <a:r>
              <a:rPr lang="en-US" b="1" dirty="0"/>
              <a:t>Excessive Dependencies: </a:t>
            </a:r>
            <a:r>
              <a:rPr lang="en-US" dirty="0"/>
              <a:t>Reduce coupling between different parts of the code to make it more modular and maintainable. </a:t>
            </a:r>
          </a:p>
          <a:p>
            <a:pPr lvl="1"/>
            <a:r>
              <a:rPr lang="en-US" b="1" dirty="0"/>
              <a:t>Buggy Code: </a:t>
            </a:r>
            <a:r>
              <a:rPr lang="en-US" dirty="0"/>
              <a:t>When fixing a bug, take the opportunity to refactor the surrounding code to prevent similar issues in the future. </a:t>
            </a:r>
          </a:p>
          <a:p>
            <a:pPr lvl="1"/>
            <a:r>
              <a:rPr lang="en-US" b="1" dirty="0"/>
              <a:t>Adding New Features: </a:t>
            </a:r>
            <a:r>
              <a:rPr lang="en-US" dirty="0"/>
              <a:t>Refactor the code being interfaced with to make it easier to integrate new functionality. </a:t>
            </a:r>
          </a:p>
          <a:p>
            <a:pPr lvl="1"/>
            <a:r>
              <a:rPr lang="en-US" b="1" dirty="0"/>
              <a:t>Code Reviews: </a:t>
            </a:r>
            <a:r>
              <a:rPr lang="en-US" dirty="0"/>
              <a:t>Use code reviews as a chance to identify areas that can be improved through refactoring. </a:t>
            </a:r>
          </a:p>
          <a:p>
            <a:pPr lvl="1"/>
            <a:endParaRPr dirty="0"/>
          </a:p>
        </p:txBody>
      </p:sp>
    </p:spTree>
    <p:extLst>
      <p:ext uri="{BB962C8B-B14F-4D97-AF65-F5344CB8AC3E}">
        <p14:creationId xmlns:p14="http://schemas.microsoft.com/office/powerpoint/2010/main" val="282418460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What should</a:t>
            </a:r>
            <a:r>
              <a:rPr lang="en-US" dirty="0"/>
              <a:t> you</a:t>
            </a:r>
            <a:r>
              <a:rPr dirty="0"/>
              <a:t> refactor?</a:t>
            </a:r>
          </a:p>
        </p:txBody>
      </p:sp>
      <p:sp>
        <p:nvSpPr>
          <p:cNvPr id="3" name="Content Placeholder 2"/>
          <p:cNvSpPr>
            <a:spLocks noGrp="1"/>
          </p:cNvSpPr>
          <p:nvPr>
            <p:ph idx="1"/>
          </p:nvPr>
        </p:nvSpPr>
        <p:spPr/>
        <p:txBody>
          <a:bodyPr>
            <a:normAutofit fontScale="85000" lnSpcReduction="20000"/>
          </a:bodyPr>
          <a:lstStyle/>
          <a:p>
            <a:r>
              <a:rPr lang="en-US" dirty="0"/>
              <a:t>When to avoid refactoring?</a:t>
            </a:r>
          </a:p>
          <a:p>
            <a:pPr lvl="1"/>
            <a:r>
              <a:rPr lang="en-US" b="1" dirty="0"/>
              <a:t>Premature Optimization: </a:t>
            </a:r>
            <a:r>
              <a:rPr lang="en-US" dirty="0"/>
              <a:t>Refactor only when you have a clear understanding of how the code will evolve. Don't refactor before you need it. </a:t>
            </a:r>
          </a:p>
          <a:p>
            <a:pPr lvl="1"/>
            <a:r>
              <a:rPr lang="en-US" b="1" dirty="0"/>
              <a:t>Refactoring for the Sake of It: </a:t>
            </a:r>
            <a:r>
              <a:rPr lang="en-US" dirty="0"/>
              <a:t>Refactor only when there is a clear benefit in terms of code quality and maintainability, not just for personal preference. </a:t>
            </a:r>
          </a:p>
          <a:p>
            <a:pPr lvl="1"/>
            <a:r>
              <a:rPr lang="en-US" b="1" dirty="0"/>
              <a:t>Lack of Time or Tests: </a:t>
            </a:r>
            <a:r>
              <a:rPr lang="en-US" dirty="0"/>
              <a:t>Ensure you have sufficient time and automated tests to validate the refactored code and avoid introducing regressions. </a:t>
            </a:r>
          </a:p>
          <a:p>
            <a:pPr lvl="1"/>
            <a:r>
              <a:rPr lang="en-US" b="1" dirty="0"/>
              <a:t>Unfamiliar Code: </a:t>
            </a:r>
            <a:r>
              <a:rPr lang="en-US" dirty="0"/>
              <a:t>Avoid refactoring code you don't understand well, as it can lead to unintended consequences. </a:t>
            </a:r>
          </a:p>
          <a:p>
            <a:pPr lvl="1"/>
            <a:endParaRPr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Impact analysis</a:t>
            </a:r>
          </a:p>
        </p:txBody>
      </p:sp>
      <p:sp>
        <p:nvSpPr>
          <p:cNvPr id="3" name="Content Placeholder 2"/>
          <p:cNvSpPr>
            <a:spLocks noGrp="1"/>
          </p:cNvSpPr>
          <p:nvPr>
            <p:ph idx="1"/>
          </p:nvPr>
        </p:nvSpPr>
        <p:spPr/>
        <p:txBody>
          <a:bodyPr>
            <a:normAutofit lnSpcReduction="10000"/>
          </a:bodyPr>
          <a:lstStyle/>
          <a:p>
            <a:r>
              <a:rPr lang="en-US" dirty="0"/>
              <a:t>Impact analysis in refactoring is the process of assessing the potential consequences of code changes before, during, and after refactoring.</a:t>
            </a:r>
          </a:p>
          <a:p>
            <a:r>
              <a:rPr lang="en-US" dirty="0"/>
              <a:t>It helps identify which parts of the system might be affected by the refactoring and what could go wrong, allowing developers to proactively address potential issues and ensure the changes don't introduce new bugs or break existing functionality. </a:t>
            </a:r>
            <a:endParaRPr dirty="0"/>
          </a:p>
        </p:txBody>
      </p:sp>
    </p:spTree>
    <p:extLst>
      <p:ext uri="{BB962C8B-B14F-4D97-AF65-F5344CB8AC3E}">
        <p14:creationId xmlns:p14="http://schemas.microsoft.com/office/powerpoint/2010/main" val="227922025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Impact analysis</a:t>
            </a:r>
          </a:p>
        </p:txBody>
      </p:sp>
      <p:sp>
        <p:nvSpPr>
          <p:cNvPr id="3" name="Content Placeholder 2"/>
          <p:cNvSpPr>
            <a:spLocks noGrp="1"/>
          </p:cNvSpPr>
          <p:nvPr>
            <p:ph idx="1"/>
          </p:nvPr>
        </p:nvSpPr>
        <p:spPr/>
        <p:txBody>
          <a:bodyPr>
            <a:normAutofit fontScale="70000" lnSpcReduction="20000"/>
          </a:bodyPr>
          <a:lstStyle/>
          <a:p>
            <a:r>
              <a:rPr lang="en-US" dirty="0"/>
              <a:t>What it involves:</a:t>
            </a:r>
          </a:p>
          <a:p>
            <a:pPr lvl="1"/>
            <a:r>
              <a:rPr lang="en-US" b="1" dirty="0"/>
              <a:t>Identifying affected areas: </a:t>
            </a:r>
            <a:r>
              <a:rPr lang="en-US" dirty="0"/>
              <a:t>Impact analysis helps pinpoint the specific classes, methods, or modules that might be impacted by the refactoring. </a:t>
            </a:r>
          </a:p>
          <a:p>
            <a:pPr lvl="1"/>
            <a:r>
              <a:rPr lang="en-US" b="1" dirty="0"/>
              <a:t>Assessing the extent of the impact: </a:t>
            </a:r>
            <a:r>
              <a:rPr lang="en-US" dirty="0"/>
              <a:t>It determines how deeply these areas are affected and the potential consequences of the changes. </a:t>
            </a:r>
          </a:p>
          <a:p>
            <a:pPr lvl="1"/>
            <a:r>
              <a:rPr lang="en-US" b="1" dirty="0"/>
              <a:t>Prioritizing testing: </a:t>
            </a:r>
            <a:r>
              <a:rPr lang="en-US" dirty="0"/>
              <a:t>By understanding the impact, teams can prioritize which areas need more rigorous testing to ensure the refactoring is successful and doesn't introduce regressions. </a:t>
            </a:r>
          </a:p>
          <a:p>
            <a:pPr lvl="1"/>
            <a:r>
              <a:rPr lang="en-US" b="1" dirty="0"/>
              <a:t>Understanding ripple effects: </a:t>
            </a:r>
            <a:r>
              <a:rPr lang="en-US" dirty="0"/>
              <a:t>It helps track the potential ripple effects of changes across the codebase, ensuring that modifications in one area don't negatively impact other unrelated parts. </a:t>
            </a:r>
          </a:p>
          <a:p>
            <a:pPr lvl="1"/>
            <a:r>
              <a:rPr lang="en-US" b="1" dirty="0"/>
              <a:t>Facilitating informed decisions: </a:t>
            </a:r>
            <a:r>
              <a:rPr lang="en-US" dirty="0"/>
              <a:t>Impact analysis provides the information needed to make informed decisions about whether to proceed with the refactoring, how to mitigate potential risks, and whether to adjust the refactoring plan. </a:t>
            </a:r>
            <a:endParaRPr dirty="0"/>
          </a:p>
        </p:txBody>
      </p:sp>
    </p:spTree>
    <p:extLst>
      <p:ext uri="{BB962C8B-B14F-4D97-AF65-F5344CB8AC3E}">
        <p14:creationId xmlns:p14="http://schemas.microsoft.com/office/powerpoint/2010/main" val="257400283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Impact analysis</a:t>
            </a:r>
          </a:p>
        </p:txBody>
      </p:sp>
      <p:sp>
        <p:nvSpPr>
          <p:cNvPr id="3" name="Content Placeholder 2"/>
          <p:cNvSpPr>
            <a:spLocks noGrp="1"/>
          </p:cNvSpPr>
          <p:nvPr>
            <p:ph idx="1"/>
          </p:nvPr>
        </p:nvSpPr>
        <p:spPr>
          <a:xfrm>
            <a:off x="457200" y="1600200"/>
            <a:ext cx="8229600" cy="5084064"/>
          </a:xfrm>
        </p:spPr>
        <p:txBody>
          <a:bodyPr>
            <a:normAutofit fontScale="62500" lnSpcReduction="20000"/>
          </a:bodyPr>
          <a:lstStyle/>
          <a:p>
            <a:r>
              <a:rPr lang="en-US" dirty="0"/>
              <a:t>Why it's important for refactoring:</a:t>
            </a:r>
          </a:p>
          <a:p>
            <a:pPr lvl="1"/>
            <a:r>
              <a:rPr lang="en-US" b="1" dirty="0"/>
              <a:t>Reduces risk: </a:t>
            </a:r>
            <a:r>
              <a:rPr lang="en-US" dirty="0"/>
              <a:t>By identifying potential problems early, impact analysis helps reduce the risk of introducing new bugs or breaking existing functionality during refactoring. </a:t>
            </a:r>
          </a:p>
          <a:p>
            <a:pPr lvl="1"/>
            <a:r>
              <a:rPr lang="en-US" b="1" dirty="0"/>
              <a:t>Improves code quality:</a:t>
            </a:r>
            <a:r>
              <a:rPr lang="en-US" dirty="0"/>
              <a:t> It ensures that refactoring efforts are targeted and effective, leading to a more robust and maintainable codebase. </a:t>
            </a:r>
          </a:p>
          <a:p>
            <a:pPr lvl="1"/>
            <a:r>
              <a:rPr lang="en-US" b="1" dirty="0"/>
              <a:t>Saves time and resources: </a:t>
            </a:r>
            <a:r>
              <a:rPr lang="en-US" dirty="0"/>
              <a:t>By focusing testing efforts on the areas most likely to be affected, impact analysis helps optimize the testing process and avoid unnecessary work. </a:t>
            </a:r>
          </a:p>
          <a:p>
            <a:pPr lvl="1"/>
            <a:r>
              <a:rPr lang="en-US" b="1" dirty="0"/>
              <a:t>Enables safer refactoring: </a:t>
            </a:r>
            <a:r>
              <a:rPr lang="en-US" dirty="0"/>
              <a:t>It allows developers to refactor with more confidence, knowing that they have a clear understanding of the potential consequences of their changes. </a:t>
            </a:r>
          </a:p>
          <a:p>
            <a:pPr lvl="1"/>
            <a:r>
              <a:rPr lang="en-US" b="1" dirty="0"/>
              <a:t>Supports better design decisions: </a:t>
            </a:r>
            <a:r>
              <a:rPr lang="en-US" dirty="0"/>
              <a:t>By understanding the impact of changes on different parts of the system, developers can make better design decisions during refactoring. </a:t>
            </a:r>
          </a:p>
          <a:p>
            <a:pPr marL="457200" lvl="1" indent="0">
              <a:buNone/>
            </a:pPr>
            <a:endParaRPr lang="en-US" dirty="0"/>
          </a:p>
          <a:p>
            <a:r>
              <a:rPr lang="en-US" dirty="0"/>
              <a:t>In essence, impact analysis in refactoring is a crucial step in ensuring that code changes are safe, effective, and contribute to the overall quality and maintainability of the software system. </a:t>
            </a:r>
            <a:endParaRPr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Risk assessment</a:t>
            </a:r>
          </a:p>
        </p:txBody>
      </p:sp>
      <p:sp>
        <p:nvSpPr>
          <p:cNvPr id="3" name="Content Placeholder 2"/>
          <p:cNvSpPr>
            <a:spLocks noGrp="1"/>
          </p:cNvSpPr>
          <p:nvPr>
            <p:ph idx="1"/>
          </p:nvPr>
        </p:nvSpPr>
        <p:spPr>
          <a:xfrm>
            <a:off x="457200" y="1773936"/>
            <a:ext cx="8229600" cy="4809425"/>
          </a:xfrm>
        </p:spPr>
        <p:txBody>
          <a:bodyPr>
            <a:normAutofit fontScale="92500" lnSpcReduction="10000"/>
          </a:bodyPr>
          <a:lstStyle/>
          <a:p>
            <a:r>
              <a:rPr lang="en-US" dirty="0"/>
              <a:t>Refactoring carries inherent risks, primarily due to the potential for introducing bugs or breaking existing functionality. </a:t>
            </a:r>
          </a:p>
          <a:p>
            <a:r>
              <a:rPr lang="en-US" dirty="0"/>
              <a:t>To mitigate these risks, thorough risk assessment, robust testing strategies, and careful planning are essential. </a:t>
            </a:r>
          </a:p>
          <a:p>
            <a:r>
              <a:rPr lang="en-US" dirty="0"/>
              <a:t>Understanding the potential impact of changes and implementing safeguards like automated testing and incremental deployments can help minimize disruptions and ensure a successful refactoring process. </a:t>
            </a:r>
          </a:p>
          <a:p>
            <a:endParaRPr dirty="0"/>
          </a:p>
        </p:txBody>
      </p:sp>
      <p:pic>
        <p:nvPicPr>
          <p:cNvPr id="4" name="Picture 3">
            <a:extLst>
              <a:ext uri="{FF2B5EF4-FFF2-40B4-BE49-F238E27FC236}">
                <a16:creationId xmlns:a16="http://schemas.microsoft.com/office/drawing/2014/main" id="{C6054349-36CC-82B6-46E4-1F94CABC53CD}"/>
              </a:ext>
            </a:extLst>
          </p:cNvPr>
          <p:cNvPicPr>
            <a:picLocks noChangeAspect="1"/>
          </p:cNvPicPr>
          <p:nvPr/>
        </p:nvPicPr>
        <p:blipFill>
          <a:blip r:embed="rId2"/>
          <a:stretch>
            <a:fillRect/>
          </a:stretch>
        </p:blipFill>
        <p:spPr>
          <a:xfrm>
            <a:off x="6534912" y="0"/>
            <a:ext cx="2438400" cy="1876425"/>
          </a:xfrm>
          <a:prstGeom prst="rect">
            <a:avLst/>
          </a:prstGeom>
        </p:spPr>
      </p:pic>
    </p:spTree>
    <p:extLst>
      <p:ext uri="{BB962C8B-B14F-4D97-AF65-F5344CB8AC3E}">
        <p14:creationId xmlns:p14="http://schemas.microsoft.com/office/powerpoint/2010/main" val="3700412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Misconceptions about refactoring</a:t>
            </a:r>
          </a:p>
        </p:txBody>
      </p:sp>
      <p:sp>
        <p:nvSpPr>
          <p:cNvPr id="3" name="Content Placeholder 2"/>
          <p:cNvSpPr>
            <a:spLocks noGrp="1"/>
          </p:cNvSpPr>
          <p:nvPr>
            <p:ph idx="1"/>
          </p:nvPr>
        </p:nvSpPr>
        <p:spPr/>
        <p:txBody>
          <a:bodyPr>
            <a:normAutofit fontScale="92500" lnSpcReduction="20000"/>
          </a:bodyPr>
          <a:lstStyle/>
          <a:p>
            <a:r>
              <a:rPr lang="en-US" dirty="0"/>
              <a:t>Common misconception :</a:t>
            </a:r>
          </a:p>
          <a:p>
            <a:pPr lvl="1"/>
            <a:r>
              <a:rPr lang="en-US" dirty="0"/>
              <a:t>Refactoring is a one-time, massive cleanup effort rather than an ongoing development technique</a:t>
            </a:r>
          </a:p>
          <a:p>
            <a:pPr lvl="1"/>
            <a:r>
              <a:rPr lang="en-US" dirty="0"/>
              <a:t>Refactoring takes too much time and delays feature development</a:t>
            </a:r>
          </a:p>
          <a:p>
            <a:pPr lvl="1"/>
            <a:r>
              <a:rPr lang="en-US" dirty="0"/>
              <a:t>Refactoring is risky and introduces new bugs</a:t>
            </a:r>
          </a:p>
          <a:p>
            <a:pPr lvl="1"/>
            <a:r>
              <a:rPr lang="en-US" dirty="0"/>
              <a:t>Refactoring always makes the code faster</a:t>
            </a:r>
          </a:p>
          <a:p>
            <a:pPr lvl="1"/>
            <a:r>
              <a:rPr lang="en-US" dirty="0"/>
              <a:t>Refactoring is purely a technical task, unrelated to business value</a:t>
            </a:r>
          </a:p>
          <a:p>
            <a:pPr lvl="1"/>
            <a:r>
              <a:rPr lang="en-US" dirty="0"/>
              <a:t>Refactoring is only needed for legacy or old applications</a:t>
            </a:r>
          </a:p>
          <a:p>
            <a:endParaRPr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Risk assessment</a:t>
            </a:r>
          </a:p>
        </p:txBody>
      </p:sp>
      <p:sp>
        <p:nvSpPr>
          <p:cNvPr id="3" name="Content Placeholder 2"/>
          <p:cNvSpPr>
            <a:spLocks noGrp="1"/>
          </p:cNvSpPr>
          <p:nvPr>
            <p:ph idx="1"/>
          </p:nvPr>
        </p:nvSpPr>
        <p:spPr>
          <a:xfrm>
            <a:off x="457200" y="1773936"/>
            <a:ext cx="8229600" cy="4809425"/>
          </a:xfrm>
        </p:spPr>
        <p:txBody>
          <a:bodyPr>
            <a:normAutofit fontScale="85000" lnSpcReduction="20000"/>
          </a:bodyPr>
          <a:lstStyle/>
          <a:p>
            <a:r>
              <a:rPr lang="en-US" dirty="0"/>
              <a:t>Key Risks in Refactoring:</a:t>
            </a:r>
          </a:p>
          <a:p>
            <a:pPr lvl="1"/>
            <a:r>
              <a:rPr lang="en-US" b="1" dirty="0"/>
              <a:t>Introduction of Bugs: </a:t>
            </a:r>
            <a:r>
              <a:rPr lang="en-US" dirty="0"/>
              <a:t>Refactoring can inadvertently introduce new bugs or break existing functionality if not done carefully. </a:t>
            </a:r>
          </a:p>
          <a:p>
            <a:pPr lvl="1"/>
            <a:r>
              <a:rPr lang="en-US" b="1" dirty="0"/>
              <a:t>Performance Issues: </a:t>
            </a:r>
            <a:r>
              <a:rPr lang="en-US" dirty="0"/>
              <a:t>Changes during refactoring can negatively impact performance if not properly evaluated. </a:t>
            </a:r>
          </a:p>
          <a:p>
            <a:pPr lvl="1"/>
            <a:r>
              <a:rPr lang="en-US" b="1" dirty="0"/>
              <a:t>Complexity and Time Consumption: </a:t>
            </a:r>
            <a:r>
              <a:rPr lang="en-US" dirty="0"/>
              <a:t>Complex refactoring projects can be time-consuming and require significant effort. </a:t>
            </a:r>
          </a:p>
          <a:p>
            <a:pPr lvl="1"/>
            <a:r>
              <a:rPr lang="en-US" b="1" dirty="0"/>
              <a:t>Incomplete or Inconsistent State: </a:t>
            </a:r>
            <a:r>
              <a:rPr lang="en-US" dirty="0"/>
              <a:t>If refactoring is not completed, it can leave the system in an inconsistent state, leading to functional problems. </a:t>
            </a:r>
          </a:p>
          <a:p>
            <a:pPr lvl="1"/>
            <a:r>
              <a:rPr lang="en-US" b="1" dirty="0"/>
              <a:t>Data Loss: </a:t>
            </a:r>
            <a:r>
              <a:rPr lang="en-US" dirty="0"/>
              <a:t>In database refactoring, incorrect changes can lead to data loss or corruption. </a:t>
            </a:r>
          </a:p>
          <a:p>
            <a:endParaRPr dirty="0"/>
          </a:p>
        </p:txBody>
      </p:sp>
    </p:spTree>
    <p:extLst>
      <p:ext uri="{BB962C8B-B14F-4D97-AF65-F5344CB8AC3E}">
        <p14:creationId xmlns:p14="http://schemas.microsoft.com/office/powerpoint/2010/main" val="54260994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Risk assessment</a:t>
            </a:r>
          </a:p>
        </p:txBody>
      </p:sp>
      <p:sp>
        <p:nvSpPr>
          <p:cNvPr id="3" name="Content Placeholder 2"/>
          <p:cNvSpPr>
            <a:spLocks noGrp="1"/>
          </p:cNvSpPr>
          <p:nvPr>
            <p:ph idx="1"/>
          </p:nvPr>
        </p:nvSpPr>
        <p:spPr>
          <a:xfrm>
            <a:off x="457200" y="1773936"/>
            <a:ext cx="8229600" cy="4809425"/>
          </a:xfrm>
        </p:spPr>
        <p:txBody>
          <a:bodyPr>
            <a:normAutofit fontScale="62500" lnSpcReduction="20000"/>
          </a:bodyPr>
          <a:lstStyle/>
          <a:p>
            <a:r>
              <a:rPr lang="en-US" dirty="0"/>
              <a:t>Mitigation Strategies:</a:t>
            </a:r>
          </a:p>
          <a:p>
            <a:pPr lvl="1"/>
            <a:r>
              <a:rPr lang="en-US" b="1" dirty="0"/>
              <a:t>Risk Assessment: </a:t>
            </a:r>
            <a:r>
              <a:rPr lang="en-US" dirty="0"/>
              <a:t>Identify potential risks associated with the refactoring process and prioritize areas for focused attention. </a:t>
            </a:r>
          </a:p>
          <a:p>
            <a:pPr lvl="1"/>
            <a:r>
              <a:rPr lang="en-US" b="1" dirty="0"/>
              <a:t>Testing: </a:t>
            </a:r>
            <a:r>
              <a:rPr lang="en-US" dirty="0"/>
              <a:t>Implement comprehensive automated testing (unit, integration, and end-to-end) to catch regressions and ensure the refactored code behaves as expected. </a:t>
            </a:r>
          </a:p>
          <a:p>
            <a:pPr lvl="1"/>
            <a:r>
              <a:rPr lang="en-US" b="1" dirty="0"/>
              <a:t>Incremental Changes: </a:t>
            </a:r>
            <a:r>
              <a:rPr lang="en-US" dirty="0"/>
              <a:t>Break down large refactoring tasks into smaller, manageable steps to minimize the impact of any potential issues. </a:t>
            </a:r>
          </a:p>
          <a:p>
            <a:pPr lvl="1"/>
            <a:r>
              <a:rPr lang="en-US" b="1" dirty="0"/>
              <a:t>Monitoring: </a:t>
            </a:r>
            <a:r>
              <a:rPr lang="en-US" dirty="0"/>
              <a:t>Implement monitoring and alerting systems to quickly identify and address any problems that arise during or after refactoring. </a:t>
            </a:r>
          </a:p>
          <a:p>
            <a:pPr lvl="1"/>
            <a:r>
              <a:rPr lang="en-US" b="1" dirty="0"/>
              <a:t>Documentation: </a:t>
            </a:r>
            <a:r>
              <a:rPr lang="en-US" dirty="0"/>
              <a:t>Maintain clear documentation of the refactoring process and any changes made to the code to facilitate future understanding and maintenance. </a:t>
            </a:r>
          </a:p>
          <a:p>
            <a:pPr lvl="1"/>
            <a:r>
              <a:rPr lang="en-US" b="1" dirty="0"/>
              <a:t>Code Reviews: </a:t>
            </a:r>
            <a:r>
              <a:rPr lang="en-US" dirty="0"/>
              <a:t>Conduct thorough code reviews to identify potential issues and ensure code quality. </a:t>
            </a:r>
          </a:p>
          <a:p>
            <a:pPr lvl="1"/>
            <a:r>
              <a:rPr lang="en-US" b="1" dirty="0"/>
              <a:t>Release Management: </a:t>
            </a:r>
            <a:r>
              <a:rPr lang="en-US" dirty="0"/>
              <a:t>Consider using techniques like canary releases or blue-green deployments to minimize the impact of changes on users. </a:t>
            </a:r>
          </a:p>
          <a:p>
            <a:pPr lvl="1"/>
            <a:r>
              <a:rPr lang="en-US" b="1" dirty="0"/>
              <a:t>Expertise: </a:t>
            </a:r>
            <a:r>
              <a:rPr lang="en-US" dirty="0"/>
              <a:t>Ensure that refactoring is performed by individuals with a strong understanding of the codebase and the refactoring techniques being used. </a:t>
            </a:r>
          </a:p>
          <a:p>
            <a:endParaRPr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Value estimation</a:t>
            </a:r>
          </a:p>
        </p:txBody>
      </p:sp>
      <p:sp>
        <p:nvSpPr>
          <p:cNvPr id="3" name="Content Placeholder 2"/>
          <p:cNvSpPr>
            <a:spLocks noGrp="1"/>
          </p:cNvSpPr>
          <p:nvPr>
            <p:ph idx="1"/>
          </p:nvPr>
        </p:nvSpPr>
        <p:spPr>
          <a:xfrm>
            <a:off x="457200" y="1417638"/>
            <a:ext cx="8229600" cy="4708525"/>
          </a:xfrm>
        </p:spPr>
        <p:txBody>
          <a:bodyPr>
            <a:normAutofit fontScale="92500" lnSpcReduction="20000"/>
          </a:bodyPr>
          <a:lstStyle/>
          <a:p>
            <a:r>
              <a:rPr lang="en-US" dirty="0"/>
              <a:t>Refactoring's value is often assessed by its impact on business metrics like maintenance costs, feature development speed, and overall software quality, which can translate to increased revenue or decreased expenses. </a:t>
            </a:r>
          </a:p>
          <a:p>
            <a:r>
              <a:rPr lang="en-US" dirty="0"/>
              <a:t>Estimating the value involves comparing the costs of refactoring with the anticipated benefits, which can be measured through ROI (Return on Investment) calculations or by analyzing factors like reduced bug counts, faster development cycles, and improved developer morale.  </a:t>
            </a:r>
            <a:endParaRPr dirty="0"/>
          </a:p>
        </p:txBody>
      </p:sp>
    </p:spTree>
    <p:extLst>
      <p:ext uri="{BB962C8B-B14F-4D97-AF65-F5344CB8AC3E}">
        <p14:creationId xmlns:p14="http://schemas.microsoft.com/office/powerpoint/2010/main" val="424160417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Value estimation</a:t>
            </a:r>
          </a:p>
        </p:txBody>
      </p:sp>
      <p:sp>
        <p:nvSpPr>
          <p:cNvPr id="3" name="Content Placeholder 2"/>
          <p:cNvSpPr>
            <a:spLocks noGrp="1"/>
          </p:cNvSpPr>
          <p:nvPr>
            <p:ph idx="1"/>
          </p:nvPr>
        </p:nvSpPr>
        <p:spPr>
          <a:xfrm>
            <a:off x="457200" y="1417638"/>
            <a:ext cx="8229600" cy="4708525"/>
          </a:xfrm>
        </p:spPr>
        <p:txBody>
          <a:bodyPr>
            <a:normAutofit fontScale="62500" lnSpcReduction="20000"/>
          </a:bodyPr>
          <a:lstStyle/>
          <a:p>
            <a:r>
              <a:rPr lang="en-US" dirty="0"/>
              <a:t>Measuring the Value of Refactoring:</a:t>
            </a:r>
          </a:p>
          <a:p>
            <a:pPr lvl="1"/>
            <a:r>
              <a:rPr lang="en-US" b="1" dirty="0"/>
              <a:t>Return on Investment (ROI): </a:t>
            </a:r>
            <a:r>
              <a:rPr lang="en-US" dirty="0"/>
              <a:t>Calculate the ROI by subtracting the cost of refactoring from the benefits and dividing the result by the cost. A positive ROI indicates that the benefits outweigh the costs. </a:t>
            </a:r>
          </a:p>
          <a:p>
            <a:pPr lvl="1"/>
            <a:r>
              <a:rPr lang="en-US" b="1" dirty="0"/>
              <a:t>Business Metrics:</a:t>
            </a:r>
            <a:r>
              <a:rPr lang="en-US" dirty="0"/>
              <a:t> Track changes in key business metrics before and after refactoring. For example, monitor the time taken to add new features, the number of bug reports, and the overall development velocity. </a:t>
            </a:r>
          </a:p>
          <a:p>
            <a:pPr lvl="1"/>
            <a:r>
              <a:rPr lang="en-US" b="1" dirty="0"/>
              <a:t>Code Quality Metrics: </a:t>
            </a:r>
            <a:r>
              <a:rPr lang="en-US" dirty="0"/>
              <a:t>Use metrics like code coverage, the number of open issues, and the frequency of TODO comments to assess code health and identify areas needing improvement. </a:t>
            </a:r>
          </a:p>
          <a:p>
            <a:pPr lvl="1"/>
            <a:r>
              <a:rPr lang="en-US" b="1" dirty="0"/>
              <a:t>Developer Productivity: </a:t>
            </a:r>
            <a:r>
              <a:rPr lang="en-US" dirty="0"/>
              <a:t>Gauge the impact of refactoring on developer satisfaction and productivity. Observe whether developers feel more motivated to work on the code and whether they can complete tasks faster after refactoring. </a:t>
            </a:r>
          </a:p>
          <a:p>
            <a:pPr lvl="1"/>
            <a:r>
              <a:rPr lang="en-US" b="1" dirty="0"/>
              <a:t>Qualitative Feedback: </a:t>
            </a:r>
            <a:r>
              <a:rPr lang="en-US" dirty="0"/>
              <a:t>Collect qualitative feedback from developers about their experiences with the refactored code. Ask about their perception of code clarity, maintainability, and ease of use. </a:t>
            </a:r>
            <a:endParaRPr dirty="0"/>
          </a:p>
        </p:txBody>
      </p:sp>
    </p:spTree>
    <p:extLst>
      <p:ext uri="{BB962C8B-B14F-4D97-AF65-F5344CB8AC3E}">
        <p14:creationId xmlns:p14="http://schemas.microsoft.com/office/powerpoint/2010/main" val="206466805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Value estimation</a:t>
            </a:r>
          </a:p>
        </p:txBody>
      </p:sp>
      <p:sp>
        <p:nvSpPr>
          <p:cNvPr id="3" name="Content Placeholder 2"/>
          <p:cNvSpPr>
            <a:spLocks noGrp="1"/>
          </p:cNvSpPr>
          <p:nvPr>
            <p:ph idx="1"/>
          </p:nvPr>
        </p:nvSpPr>
        <p:spPr>
          <a:xfrm>
            <a:off x="457200" y="1417638"/>
            <a:ext cx="8229600" cy="4708525"/>
          </a:xfrm>
        </p:spPr>
        <p:txBody>
          <a:bodyPr>
            <a:normAutofit fontScale="92500" lnSpcReduction="20000"/>
          </a:bodyPr>
          <a:lstStyle/>
          <a:p>
            <a:r>
              <a:rPr lang="en-US" dirty="0"/>
              <a:t>Example:</a:t>
            </a:r>
          </a:p>
          <a:p>
            <a:pPr lvl="1"/>
            <a:r>
              <a:rPr lang="en-US" dirty="0"/>
              <a:t>Imagine a scenario where refactoring is expected to reduce the time to add a new feature by 20%. If the current cost of developing that feature is $10,000, and the refactoring effort is estimated to cost $2,000, the potential savings would be $2,000 (20% of $10,000). </a:t>
            </a:r>
          </a:p>
          <a:p>
            <a:pPr lvl="1"/>
            <a:r>
              <a:rPr lang="en-US" dirty="0"/>
              <a:t>In this case, the ROI would be ($2,000 - $2,000) / $2,000 = 0, meaning the refactoring is break-even. </a:t>
            </a:r>
          </a:p>
          <a:p>
            <a:pPr lvl="1"/>
            <a:r>
              <a:rPr lang="en-US" dirty="0"/>
              <a:t>However, if the refactoring also leads to a 10% reduction in bug reports, potentially saving $1,000 in bug fixing costs, the total savings would be $3,000, and the ROI would be ($3,000 - $2,000) / $2,000 = 0.5 or 50%. . </a:t>
            </a:r>
            <a:endParaRPr dirty="0"/>
          </a:p>
        </p:txBody>
      </p:sp>
    </p:spTree>
    <p:extLst>
      <p:ext uri="{BB962C8B-B14F-4D97-AF65-F5344CB8AC3E}">
        <p14:creationId xmlns:p14="http://schemas.microsoft.com/office/powerpoint/2010/main" val="321680269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Value estimation</a:t>
            </a:r>
          </a:p>
        </p:txBody>
      </p:sp>
      <p:sp>
        <p:nvSpPr>
          <p:cNvPr id="3" name="Content Placeholder 2"/>
          <p:cNvSpPr>
            <a:spLocks noGrp="1"/>
          </p:cNvSpPr>
          <p:nvPr>
            <p:ph idx="1"/>
          </p:nvPr>
        </p:nvSpPr>
        <p:spPr>
          <a:xfrm>
            <a:off x="457200" y="1417638"/>
            <a:ext cx="8229600" cy="4708525"/>
          </a:xfrm>
        </p:spPr>
        <p:txBody>
          <a:bodyPr>
            <a:normAutofit fontScale="77500" lnSpcReduction="20000"/>
          </a:bodyPr>
          <a:lstStyle/>
          <a:p>
            <a:r>
              <a:rPr lang="en-US" dirty="0"/>
              <a:t>Methods for Value Estimation:</a:t>
            </a:r>
          </a:p>
          <a:p>
            <a:pPr lvl="1"/>
            <a:r>
              <a:rPr lang="en-US" b="1" dirty="0"/>
              <a:t>Analyzing Code Complexity: </a:t>
            </a:r>
            <a:r>
              <a:rPr lang="en-US" dirty="0"/>
              <a:t>Metrics like cyclomatic complexity and lines of code can indicate areas that are difficult to understand and maintain, suggesting potential areas for refactoring. </a:t>
            </a:r>
          </a:p>
          <a:p>
            <a:pPr lvl="1"/>
            <a:r>
              <a:rPr lang="en-US" b="1" dirty="0"/>
              <a:t>Tracking Bug Reports and Maintenance Time: </a:t>
            </a:r>
            <a:r>
              <a:rPr lang="en-US" dirty="0"/>
              <a:t>Monitoring the frequency of bug reports and the time spent on fixing them can highlight areas where refactoring could improve code stability and reduce maintenance effort. </a:t>
            </a:r>
          </a:p>
          <a:p>
            <a:pPr lvl="1"/>
            <a:r>
              <a:rPr lang="en-US" b="1" dirty="0"/>
              <a:t>Measuring Developer Productivity: </a:t>
            </a:r>
            <a:r>
              <a:rPr lang="en-US" dirty="0"/>
              <a:t>Refactoring can improve developer productivity by making code easier to understand and modify. Tracking metrics like feature development time before and after refactoring can help quantify this benefit. </a:t>
            </a:r>
          </a:p>
          <a:p>
            <a:pPr lvl="1"/>
            <a:r>
              <a:rPr lang="en-US" b="1" dirty="0"/>
              <a:t>Using Code Quality Tools: </a:t>
            </a:r>
            <a:r>
              <a:rPr lang="en-US" dirty="0"/>
              <a:t>Tools that analyze code for potential issues like duplication, code smells, and lack of test coverage can help identify areas that would benefit from refactoring. .</a:t>
            </a:r>
            <a:endParaRPr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Value estimation</a:t>
            </a:r>
          </a:p>
        </p:txBody>
      </p:sp>
      <p:sp>
        <p:nvSpPr>
          <p:cNvPr id="3" name="Content Placeholder 2"/>
          <p:cNvSpPr>
            <a:spLocks noGrp="1"/>
          </p:cNvSpPr>
          <p:nvPr>
            <p:ph idx="1"/>
          </p:nvPr>
        </p:nvSpPr>
        <p:spPr>
          <a:xfrm>
            <a:off x="457200" y="1417638"/>
            <a:ext cx="8229600" cy="4708525"/>
          </a:xfrm>
        </p:spPr>
        <p:txBody>
          <a:bodyPr>
            <a:normAutofit fontScale="85000" lnSpcReduction="20000"/>
          </a:bodyPr>
          <a:lstStyle/>
          <a:p>
            <a:r>
              <a:rPr lang="en-US" dirty="0"/>
              <a:t>Key Considerations:</a:t>
            </a:r>
          </a:p>
          <a:p>
            <a:pPr lvl="1"/>
            <a:r>
              <a:rPr lang="en-US" b="1" dirty="0"/>
              <a:t>Justification: </a:t>
            </a:r>
            <a:r>
              <a:rPr lang="en-US" dirty="0"/>
              <a:t>Refactoring should be justified by a clear understanding of the problems it aims to solve and the anticipated benefits. </a:t>
            </a:r>
          </a:p>
          <a:p>
            <a:pPr lvl="1"/>
            <a:r>
              <a:rPr lang="en-US" b="1" dirty="0"/>
              <a:t>Ongoing Process: </a:t>
            </a:r>
            <a:r>
              <a:rPr lang="en-US" dirty="0"/>
              <a:t>Refactoring is an ongoing process, not a one-time event. Continuous monitoring and adjustments are necessary to ensure its effectiveness. </a:t>
            </a:r>
          </a:p>
          <a:p>
            <a:pPr lvl="1"/>
            <a:r>
              <a:rPr lang="en-US" b="1" dirty="0"/>
              <a:t>Team Involvement: </a:t>
            </a:r>
            <a:r>
              <a:rPr lang="en-US" dirty="0"/>
              <a:t>Involve the development team in the refactoring process to ensure buy-in and to leverage their knowledge of the codebase. </a:t>
            </a:r>
          </a:p>
          <a:p>
            <a:pPr lvl="1"/>
            <a:r>
              <a:rPr lang="en-US" b="1" dirty="0"/>
              <a:t>Trade-offs: </a:t>
            </a:r>
            <a:r>
              <a:rPr lang="en-US" dirty="0"/>
              <a:t>Refactoring can involve trade-offs, such as sacrificing short-term development speed for long-term maintainability. It's important to consider these trade-offs and make informed decisions. </a:t>
            </a:r>
            <a:endParaRPr dirty="0"/>
          </a:p>
        </p:txBody>
      </p:sp>
    </p:spTree>
    <p:extLst>
      <p:ext uri="{BB962C8B-B14F-4D97-AF65-F5344CB8AC3E}">
        <p14:creationId xmlns:p14="http://schemas.microsoft.com/office/powerpoint/2010/main" val="413536516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751576" cy="1143000"/>
          </a:xfrm>
        </p:spPr>
        <p:txBody>
          <a:bodyPr/>
          <a:lstStyle/>
          <a:p>
            <a:r>
              <a:rPr dirty="0"/>
              <a:t>Prioritization matrix</a:t>
            </a:r>
          </a:p>
        </p:txBody>
      </p:sp>
      <p:sp>
        <p:nvSpPr>
          <p:cNvPr id="3" name="Content Placeholder 2"/>
          <p:cNvSpPr>
            <a:spLocks noGrp="1"/>
          </p:cNvSpPr>
          <p:nvPr>
            <p:ph idx="1"/>
          </p:nvPr>
        </p:nvSpPr>
        <p:spPr>
          <a:xfrm>
            <a:off x="457200" y="1394460"/>
            <a:ext cx="8421624" cy="2807207"/>
          </a:xfrm>
        </p:spPr>
        <p:txBody>
          <a:bodyPr>
            <a:normAutofit fontScale="92500" lnSpcReduction="20000"/>
          </a:bodyPr>
          <a:lstStyle/>
          <a:p>
            <a:r>
              <a:rPr lang="en-US" dirty="0"/>
              <a:t>A prioritization matrix is a valuable tool in software refactoring, helping teams decide which code areas to address first based on factors like complexity, business impact, and technical debt. </a:t>
            </a:r>
          </a:p>
          <a:p>
            <a:r>
              <a:rPr lang="en-US" dirty="0"/>
              <a:t>It provides a structured, visual way to evaluate and prioritize refactoring tasks, ensuring efforts align with business goals and technical needs. </a:t>
            </a:r>
            <a:endParaRPr dirty="0"/>
          </a:p>
        </p:txBody>
      </p:sp>
      <p:pic>
        <p:nvPicPr>
          <p:cNvPr id="4" name="Picture 3">
            <a:extLst>
              <a:ext uri="{FF2B5EF4-FFF2-40B4-BE49-F238E27FC236}">
                <a16:creationId xmlns:a16="http://schemas.microsoft.com/office/drawing/2014/main" id="{C2EF8FFA-3EEE-CC4E-C7C0-B2F8EC9EA2C2}"/>
              </a:ext>
            </a:extLst>
          </p:cNvPr>
          <p:cNvPicPr>
            <a:picLocks noChangeAspect="1"/>
          </p:cNvPicPr>
          <p:nvPr/>
        </p:nvPicPr>
        <p:blipFill>
          <a:blip r:embed="rId2"/>
          <a:stretch>
            <a:fillRect/>
          </a:stretch>
        </p:blipFill>
        <p:spPr>
          <a:xfrm>
            <a:off x="2883290" y="4201667"/>
            <a:ext cx="4175878" cy="2584176"/>
          </a:xfrm>
          <a:prstGeom prst="rect">
            <a:avLst/>
          </a:prstGeom>
        </p:spPr>
      </p:pic>
    </p:spTree>
    <p:extLst>
      <p:ext uri="{BB962C8B-B14F-4D97-AF65-F5344CB8AC3E}">
        <p14:creationId xmlns:p14="http://schemas.microsoft.com/office/powerpoint/2010/main" val="339778128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5552" cy="1143000"/>
          </a:xfrm>
        </p:spPr>
        <p:txBody>
          <a:bodyPr/>
          <a:lstStyle/>
          <a:p>
            <a:r>
              <a:rPr dirty="0"/>
              <a:t>Prioritization matrix</a:t>
            </a:r>
          </a:p>
        </p:txBody>
      </p:sp>
      <p:sp>
        <p:nvSpPr>
          <p:cNvPr id="3" name="Content Placeholder 2"/>
          <p:cNvSpPr>
            <a:spLocks noGrp="1"/>
          </p:cNvSpPr>
          <p:nvPr>
            <p:ph idx="1"/>
          </p:nvPr>
        </p:nvSpPr>
        <p:spPr>
          <a:xfrm>
            <a:off x="457200" y="1417638"/>
            <a:ext cx="8229600" cy="4708525"/>
          </a:xfrm>
        </p:spPr>
        <p:txBody>
          <a:bodyPr>
            <a:normAutofit fontScale="92500" lnSpcReduction="20000"/>
          </a:bodyPr>
          <a:lstStyle/>
          <a:p>
            <a:r>
              <a:rPr lang="en-US" dirty="0"/>
              <a:t>Here's how it works:</a:t>
            </a:r>
          </a:p>
          <a:p>
            <a:pPr marL="971550" lvl="1" indent="-514350">
              <a:buFont typeface="+mj-lt"/>
              <a:buAutoNum type="arabicPeriod"/>
            </a:pPr>
            <a:r>
              <a:rPr lang="en-US" b="1" dirty="0"/>
              <a:t>Define Criteria: </a:t>
            </a:r>
            <a:r>
              <a:rPr lang="en-US" dirty="0"/>
              <a:t>Identify the key factors that will influence your refactoring decisions. Common criteria include:</a:t>
            </a:r>
          </a:p>
          <a:p>
            <a:pPr marL="1371600" lvl="2" indent="-514350"/>
            <a:r>
              <a:rPr lang="en-US" b="1" dirty="0"/>
              <a:t>Code Complexity: </a:t>
            </a:r>
            <a:r>
              <a:rPr lang="en-US" dirty="0"/>
              <a:t>How difficult is the code to understand, modify, or test?</a:t>
            </a:r>
          </a:p>
          <a:p>
            <a:pPr marL="1371600" lvl="2" indent="-514350"/>
            <a:r>
              <a:rPr lang="en-US" b="1" dirty="0"/>
              <a:t>Business Impact: </a:t>
            </a:r>
            <a:r>
              <a:rPr lang="en-US" dirty="0"/>
              <a:t>What is the potential impact of refactoring on business functionality or performance?</a:t>
            </a:r>
          </a:p>
          <a:p>
            <a:pPr marL="1371600" lvl="2" indent="-514350"/>
            <a:r>
              <a:rPr lang="en-US" b="1" dirty="0"/>
              <a:t>Technical Debt: </a:t>
            </a:r>
            <a:r>
              <a:rPr lang="en-US" dirty="0"/>
              <a:t>How much technical debt exists in the code, and what are the consequences of not addressing it?</a:t>
            </a:r>
          </a:p>
          <a:p>
            <a:pPr marL="1371600" lvl="2" indent="-514350"/>
            <a:r>
              <a:rPr lang="en-US" b="1" dirty="0"/>
              <a:t>Risk: </a:t>
            </a:r>
            <a:r>
              <a:rPr lang="en-US" dirty="0"/>
              <a:t>What is the potential risk of making changes to this code?</a:t>
            </a:r>
          </a:p>
          <a:p>
            <a:pPr marL="1371600" lvl="2" indent="-514350"/>
            <a:r>
              <a:rPr lang="en-US" b="1" dirty="0"/>
              <a:t>Frequency of Use: </a:t>
            </a:r>
            <a:r>
              <a:rPr lang="en-US" dirty="0"/>
              <a:t>How often is this code accessed or modified? </a:t>
            </a:r>
            <a:endParaRPr dirty="0"/>
          </a:p>
        </p:txBody>
      </p:sp>
    </p:spTree>
    <p:extLst>
      <p:ext uri="{BB962C8B-B14F-4D97-AF65-F5344CB8AC3E}">
        <p14:creationId xmlns:p14="http://schemas.microsoft.com/office/powerpoint/2010/main" val="359886374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35824" cy="1143000"/>
          </a:xfrm>
        </p:spPr>
        <p:txBody>
          <a:bodyPr/>
          <a:lstStyle/>
          <a:p>
            <a:r>
              <a:rPr dirty="0"/>
              <a:t>Prioritization matrix</a:t>
            </a:r>
          </a:p>
        </p:txBody>
      </p:sp>
      <p:sp>
        <p:nvSpPr>
          <p:cNvPr id="3" name="Content Placeholder 2"/>
          <p:cNvSpPr>
            <a:spLocks noGrp="1"/>
          </p:cNvSpPr>
          <p:nvPr>
            <p:ph idx="1"/>
          </p:nvPr>
        </p:nvSpPr>
        <p:spPr>
          <a:xfrm>
            <a:off x="457200" y="1417638"/>
            <a:ext cx="8229600" cy="4708525"/>
          </a:xfrm>
        </p:spPr>
        <p:txBody>
          <a:bodyPr>
            <a:normAutofit fontScale="77500" lnSpcReduction="20000"/>
          </a:bodyPr>
          <a:lstStyle/>
          <a:p>
            <a:pPr marL="971550" lvl="1" indent="-514350">
              <a:buFont typeface="+mj-lt"/>
              <a:buAutoNum type="arabicPeriod" startAt="2"/>
            </a:pPr>
            <a:r>
              <a:rPr lang="en-US" b="1" dirty="0"/>
              <a:t>Assign Weights (Optional): </a:t>
            </a:r>
            <a:r>
              <a:rPr lang="en-US" dirty="0"/>
              <a:t>You can assign weights to each criterion to reflect its relative importance. For example, if business impact is considered twice as important as code complexity, you might assign it a weight of 2 while complexity gets a weight of 1. </a:t>
            </a:r>
          </a:p>
          <a:p>
            <a:pPr marL="971550" lvl="1" indent="-514350">
              <a:buFont typeface="+mj-lt"/>
              <a:buAutoNum type="arabicPeriod" startAt="2"/>
            </a:pPr>
            <a:r>
              <a:rPr lang="en-US" b="1" dirty="0"/>
              <a:t>Evaluate and Score: </a:t>
            </a:r>
            <a:r>
              <a:rPr lang="en-US" dirty="0"/>
              <a:t>For each code area (e.g., a specific module, function, or class), evaluate it against the defined criteria and assign a score (e.g., on a scale of 1 to 5) for each criterion. </a:t>
            </a:r>
          </a:p>
          <a:p>
            <a:pPr marL="971550" lvl="1" indent="-514350">
              <a:buFont typeface="+mj-lt"/>
              <a:buAutoNum type="arabicPeriod" startAt="2"/>
            </a:pPr>
            <a:r>
              <a:rPr lang="en-US" b="1" dirty="0"/>
              <a:t>Plot on the Matrix: </a:t>
            </a:r>
            <a:r>
              <a:rPr lang="en-US" dirty="0"/>
              <a:t>Use a two-dimensional matrix (like the Eisenhower matrix) to plot the scores. The axes of the matrix can represent different criteria (e.g., "Business Impact" vs. "Complexity"). </a:t>
            </a:r>
          </a:p>
          <a:p>
            <a:pPr marL="971550" lvl="1" indent="-514350">
              <a:buFont typeface="+mj-lt"/>
              <a:buAutoNum type="arabicPeriod" startAt="2"/>
            </a:pPr>
            <a:r>
              <a:rPr lang="en-US" b="1" dirty="0"/>
              <a:t>Prioritize: </a:t>
            </a:r>
            <a:r>
              <a:rPr lang="en-US" dirty="0"/>
              <a:t>Based on their placement on the matrix, you can prioritize the refactoring tasks. For example, tasks in the "high importance, high urgency" quadrant should be addressed first.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you should consider refactoring?</a:t>
            </a:r>
            <a:endParaRPr dirty="0"/>
          </a:p>
        </p:txBody>
      </p:sp>
      <p:sp>
        <p:nvSpPr>
          <p:cNvPr id="3" name="Content Placeholder 2"/>
          <p:cNvSpPr>
            <a:spLocks noGrp="1"/>
          </p:cNvSpPr>
          <p:nvPr>
            <p:ph idx="1"/>
          </p:nvPr>
        </p:nvSpPr>
        <p:spPr>
          <a:xfrm>
            <a:off x="301752" y="1417638"/>
            <a:ext cx="8385048" cy="4708525"/>
          </a:xfrm>
        </p:spPr>
        <p:txBody>
          <a:bodyPr>
            <a:normAutofit/>
          </a:bodyPr>
          <a:lstStyle/>
          <a:p>
            <a:r>
              <a:rPr lang="en-US" dirty="0"/>
              <a:t>Benefits of Refactoring:</a:t>
            </a:r>
            <a:endParaRPr dirty="0"/>
          </a:p>
          <a:p>
            <a:pPr lvl="1"/>
            <a:r>
              <a:rPr lang="en-US" dirty="0"/>
              <a:t>Refactoring improves the design of software</a:t>
            </a:r>
          </a:p>
          <a:p>
            <a:pPr lvl="1"/>
            <a:r>
              <a:rPr lang="en-US" dirty="0"/>
              <a:t>Clean code is obvious for other programmers</a:t>
            </a:r>
          </a:p>
          <a:p>
            <a:pPr lvl="1"/>
            <a:r>
              <a:rPr lang="en-US" dirty="0"/>
              <a:t>Clean code doesn’t contain duplication</a:t>
            </a:r>
          </a:p>
          <a:p>
            <a:pPr lvl="1"/>
            <a:r>
              <a:rPr lang="en-US" dirty="0"/>
              <a:t>Clean code contains a minimal number of classes and other moving parts</a:t>
            </a:r>
          </a:p>
          <a:p>
            <a:pPr lvl="1"/>
            <a:r>
              <a:rPr lang="en-US" dirty="0"/>
              <a:t>Clean code passes all tests</a:t>
            </a:r>
          </a:p>
          <a:p>
            <a:pPr lvl="1"/>
            <a:r>
              <a:rPr lang="en-US" b="1" dirty="0">
                <a:solidFill>
                  <a:srgbClr val="C00000"/>
                </a:solidFill>
              </a:rPr>
              <a:t>Clean code is easier and cheaper to maintain</a:t>
            </a:r>
            <a:r>
              <a:rPr lang="en-US" b="1" dirty="0"/>
              <a:t>!</a:t>
            </a:r>
          </a:p>
        </p:txBody>
      </p:sp>
    </p:spTree>
    <p:extLst>
      <p:ext uri="{BB962C8B-B14F-4D97-AF65-F5344CB8AC3E}">
        <p14:creationId xmlns:p14="http://schemas.microsoft.com/office/powerpoint/2010/main" val="355109130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751576" cy="1143000"/>
          </a:xfrm>
        </p:spPr>
        <p:txBody>
          <a:bodyPr/>
          <a:lstStyle/>
          <a:p>
            <a:r>
              <a:rPr dirty="0"/>
              <a:t>Prioritization matrix</a:t>
            </a:r>
          </a:p>
        </p:txBody>
      </p:sp>
      <p:sp>
        <p:nvSpPr>
          <p:cNvPr id="3" name="Content Placeholder 2"/>
          <p:cNvSpPr>
            <a:spLocks noGrp="1"/>
          </p:cNvSpPr>
          <p:nvPr>
            <p:ph idx="1"/>
          </p:nvPr>
        </p:nvSpPr>
        <p:spPr>
          <a:xfrm>
            <a:off x="457200" y="1394460"/>
            <a:ext cx="7973568" cy="5061204"/>
          </a:xfrm>
        </p:spPr>
        <p:txBody>
          <a:bodyPr>
            <a:normAutofit fontScale="70000" lnSpcReduction="20000"/>
          </a:bodyPr>
          <a:lstStyle/>
          <a:p>
            <a:r>
              <a:rPr lang="en-US" dirty="0"/>
              <a:t>By using a prioritization matrix, teams can:</a:t>
            </a:r>
          </a:p>
          <a:p>
            <a:pPr lvl="1"/>
            <a:r>
              <a:rPr lang="en-US" b="1" dirty="0"/>
              <a:t>Objectively assess refactoring candidates: </a:t>
            </a:r>
            <a:r>
              <a:rPr lang="en-US" dirty="0"/>
              <a:t>The matrix provides a structured way to evaluate and compare different areas of the codebase, reducing bias and subjectivity. </a:t>
            </a:r>
          </a:p>
          <a:p>
            <a:pPr lvl="1"/>
            <a:r>
              <a:rPr lang="en-US" b="1" dirty="0"/>
              <a:t>Focus on high-impact areas: </a:t>
            </a:r>
            <a:r>
              <a:rPr lang="en-US" dirty="0"/>
              <a:t>The matrix helps identify the most critical areas to refactor, ensuring that efforts are directed towards areas that will provide the greatest benefit. </a:t>
            </a:r>
          </a:p>
          <a:p>
            <a:pPr lvl="1"/>
            <a:r>
              <a:rPr lang="en-US" b="1" dirty="0"/>
              <a:t>Improve team communication and alignment: </a:t>
            </a:r>
            <a:r>
              <a:rPr lang="en-US" dirty="0"/>
              <a:t>The visual representation of the matrix makes it easier to communicate priorities and ensure that the entire team is on the same page. </a:t>
            </a:r>
          </a:p>
          <a:p>
            <a:pPr lvl="1"/>
            <a:r>
              <a:rPr lang="en-US" b="1" dirty="0"/>
              <a:t>Make data-driven decisions: </a:t>
            </a:r>
            <a:r>
              <a:rPr lang="en-US" dirty="0"/>
              <a:t>The matrix helps teams make decisions based on data and agreed-upon criteria rather than gut feeling or intuition. </a:t>
            </a:r>
          </a:p>
          <a:p>
            <a:pPr lvl="1"/>
            <a:endParaRPr lang="en-US" dirty="0"/>
          </a:p>
          <a:p>
            <a:r>
              <a:rPr lang="en-US" dirty="0"/>
              <a:t>In essence, a prioritization matrix in refactoring is a strategic tool that helps teams make informed decisions about where to invest their time and resources to improve code quality and maintainability. </a:t>
            </a:r>
            <a:endParaRPr dirty="0"/>
          </a:p>
        </p:txBody>
      </p:sp>
    </p:spTree>
    <p:extLst>
      <p:ext uri="{BB962C8B-B14F-4D97-AF65-F5344CB8AC3E}">
        <p14:creationId xmlns:p14="http://schemas.microsoft.com/office/powerpoint/2010/main" val="31728508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Refactor or rewrite?</a:t>
            </a:r>
          </a:p>
        </p:txBody>
      </p:sp>
      <p:sp>
        <p:nvSpPr>
          <p:cNvPr id="3" name="Content Placeholder 2"/>
          <p:cNvSpPr>
            <a:spLocks noGrp="1"/>
          </p:cNvSpPr>
          <p:nvPr>
            <p:ph idx="1"/>
          </p:nvPr>
        </p:nvSpPr>
        <p:spPr/>
        <p:txBody>
          <a:bodyPr/>
          <a:lstStyle/>
          <a:p>
            <a:r>
              <a:rPr lang="en-US" dirty="0"/>
              <a:t>"Refactor" and "rewrite" are distinct approaches to evolving code, with refactoring focusing on improving internal structure without changing functionality and rewriting involving creating a new codebase. </a:t>
            </a:r>
          </a:p>
          <a:p>
            <a:r>
              <a:rPr lang="en-US" dirty="0"/>
              <a:t>Refactoring is generally a safer, iterative process, while rewriting carries higher risk but can address fundamental issues. </a:t>
            </a:r>
            <a:endParaRPr dirty="0"/>
          </a:p>
        </p:txBody>
      </p:sp>
    </p:spTree>
    <p:extLst>
      <p:ext uri="{BB962C8B-B14F-4D97-AF65-F5344CB8AC3E}">
        <p14:creationId xmlns:p14="http://schemas.microsoft.com/office/powerpoint/2010/main" val="110785562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Refactor or rewrite?</a:t>
            </a:r>
          </a:p>
        </p:txBody>
      </p:sp>
      <p:sp>
        <p:nvSpPr>
          <p:cNvPr id="3" name="Content Placeholder 2"/>
          <p:cNvSpPr>
            <a:spLocks noGrp="1"/>
          </p:cNvSpPr>
          <p:nvPr>
            <p:ph idx="1"/>
          </p:nvPr>
        </p:nvSpPr>
        <p:spPr/>
        <p:txBody>
          <a:bodyPr>
            <a:normAutofit fontScale="92500" lnSpcReduction="20000"/>
          </a:bodyPr>
          <a:lstStyle/>
          <a:p>
            <a:r>
              <a:rPr lang="en-US" dirty="0"/>
              <a:t>Refactoring:</a:t>
            </a:r>
          </a:p>
          <a:p>
            <a:pPr lvl="1"/>
            <a:r>
              <a:rPr lang="en-US" b="1" dirty="0"/>
              <a:t>Focus: </a:t>
            </a:r>
            <a:r>
              <a:rPr lang="en-US" dirty="0"/>
              <a:t>Improving code structure, readability, and maintainability without changing its external behavior. </a:t>
            </a:r>
          </a:p>
          <a:p>
            <a:pPr lvl="1"/>
            <a:r>
              <a:rPr lang="en-US" b="1" dirty="0"/>
              <a:t>Examples:</a:t>
            </a:r>
            <a:r>
              <a:rPr lang="en-US" dirty="0"/>
              <a:t> Extracting methods, renaming variables, simplifying logic, improving code organization. </a:t>
            </a:r>
          </a:p>
          <a:p>
            <a:pPr lvl="1"/>
            <a:r>
              <a:rPr lang="en-US" b="1" dirty="0"/>
              <a:t>When to use: </a:t>
            </a:r>
            <a:r>
              <a:rPr lang="en-US" dirty="0"/>
              <a:t>When the existing code is functional but could be improved, when introducing new features, or when addressing technical debt incrementally. </a:t>
            </a:r>
          </a:p>
          <a:p>
            <a:pPr lvl="1"/>
            <a:r>
              <a:rPr lang="en-US" b="1" dirty="0"/>
              <a:t>Pros: </a:t>
            </a:r>
            <a:r>
              <a:rPr lang="en-US" dirty="0"/>
              <a:t>Lower risk, less disruptive, often faster to implement, allows for incremental improvements. </a:t>
            </a:r>
          </a:p>
          <a:p>
            <a:pPr lvl="1"/>
            <a:r>
              <a:rPr lang="en-US" b="1" dirty="0"/>
              <a:t>Cons:</a:t>
            </a:r>
            <a:r>
              <a:rPr lang="en-US" dirty="0"/>
              <a:t> May not address fundamental architectural issues, can be challenging if the code is deeply flawed. </a:t>
            </a:r>
            <a:endParaRPr dirty="0"/>
          </a:p>
        </p:txBody>
      </p:sp>
    </p:spTree>
    <p:extLst>
      <p:ext uri="{BB962C8B-B14F-4D97-AF65-F5344CB8AC3E}">
        <p14:creationId xmlns:p14="http://schemas.microsoft.com/office/powerpoint/2010/main" val="22982935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Refactor or rewrite?</a:t>
            </a:r>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r>
              <a:rPr lang="en-US" dirty="0"/>
              <a:t>Rewriting:</a:t>
            </a:r>
          </a:p>
          <a:p>
            <a:pPr lvl="1"/>
            <a:r>
              <a:rPr lang="en-US" b="1" dirty="0"/>
              <a:t>Focus: </a:t>
            </a:r>
            <a:r>
              <a:rPr lang="en-US" dirty="0"/>
              <a:t>Developing a new codebase from scratch to meet the same requirements, potentially changing the underlying architecture. </a:t>
            </a:r>
          </a:p>
          <a:p>
            <a:pPr lvl="1"/>
            <a:r>
              <a:rPr lang="en-US" b="1" dirty="0"/>
              <a:t>Examples: </a:t>
            </a:r>
            <a:r>
              <a:rPr lang="en-US" dirty="0"/>
              <a:t>Migrating from an old technology to a new one, fundamentally changing the application's structure. </a:t>
            </a:r>
          </a:p>
          <a:p>
            <a:pPr lvl="1"/>
            <a:r>
              <a:rPr lang="en-US" b="1" dirty="0"/>
              <a:t>When to use: </a:t>
            </a:r>
            <a:r>
              <a:rPr lang="en-US" dirty="0"/>
              <a:t>When the existing code is too complex, outdated, or difficult to maintain, when a significant performance improvement is needed, or when a new technology stack is required. </a:t>
            </a:r>
          </a:p>
          <a:p>
            <a:pPr lvl="1"/>
            <a:r>
              <a:rPr lang="en-US" b="1" dirty="0"/>
              <a:t>Pros: </a:t>
            </a:r>
            <a:r>
              <a:rPr lang="en-US" dirty="0"/>
              <a:t>Allows for a clean slate, can address fundamental issues, can lead to significant performance and maintainability improvements. </a:t>
            </a:r>
          </a:p>
          <a:p>
            <a:pPr lvl="1"/>
            <a:r>
              <a:rPr lang="en-US" b="1" dirty="0"/>
              <a:t>Cons: </a:t>
            </a:r>
            <a:r>
              <a:rPr lang="en-US" dirty="0"/>
              <a:t>Higher risk, more time-consuming, potentially more disruptive, requires a significant investment of resources.</a:t>
            </a:r>
          </a:p>
          <a:p>
            <a:pPr marL="457200" lvl="1" indent="0">
              <a:buNone/>
            </a:pPr>
            <a:endParaRPr lang="en-US" dirty="0"/>
          </a:p>
          <a:p>
            <a:r>
              <a:rPr lang="en-US" dirty="0"/>
              <a:t>In essence:</a:t>
            </a:r>
          </a:p>
          <a:p>
            <a:pPr lvl="1"/>
            <a:r>
              <a:rPr lang="en-US" dirty="0"/>
              <a:t>Refactoring is like remodeling a house to make it more modern and efficient, while keeping the same layout. </a:t>
            </a:r>
          </a:p>
          <a:p>
            <a:pPr lvl="1"/>
            <a:r>
              <a:rPr lang="en-US" dirty="0"/>
              <a:t>Rewriting is like demolishing the old house and building a new one, potentially with a different design. </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dirty="0"/>
              <a:t>Improving the design of your software</a:t>
            </a:r>
          </a:p>
        </p:txBody>
      </p:sp>
      <p:sp>
        <p:nvSpPr>
          <p:cNvPr id="3" name="Content Placeholder 2"/>
          <p:cNvSpPr>
            <a:spLocks noGrp="1"/>
          </p:cNvSpPr>
          <p:nvPr>
            <p:ph idx="1"/>
          </p:nvPr>
        </p:nvSpPr>
        <p:spPr/>
        <p:txBody>
          <a:bodyPr>
            <a:normAutofit fontScale="92500" lnSpcReduction="20000"/>
          </a:bodyPr>
          <a:lstStyle/>
          <a:p>
            <a:r>
              <a:rPr lang="en-US" dirty="0"/>
              <a:t>Enhancing Code Structure</a:t>
            </a:r>
            <a:endParaRPr dirty="0"/>
          </a:p>
          <a:p>
            <a:pPr lvl="1"/>
            <a:r>
              <a:rPr lang="en-US" b="1" dirty="0"/>
              <a:t>Improved Readability:</a:t>
            </a:r>
            <a:r>
              <a:rPr lang="en-US" dirty="0"/>
              <a:t> Refactoring can break down complex functions into smaller, more manageable units with clear, intention-revealing names, making the code easier to understand. </a:t>
            </a:r>
            <a:endParaRPr dirty="0"/>
          </a:p>
          <a:p>
            <a:pPr lvl="1"/>
            <a:r>
              <a:rPr lang="en-US" b="1" dirty="0"/>
              <a:t>Increased Maintainability: </a:t>
            </a:r>
            <a:r>
              <a:rPr lang="en-US" dirty="0"/>
              <a:t>By simplifying the code and reducing complexity, refactoring makes it easier to modify and extend the software in the future. </a:t>
            </a:r>
          </a:p>
          <a:p>
            <a:pPr lvl="1"/>
            <a:r>
              <a:rPr lang="en-US" b="1" dirty="0"/>
              <a:t>Reduced Complexity: </a:t>
            </a:r>
            <a:r>
              <a:rPr lang="en-US" dirty="0"/>
              <a:t>Refactoring techniques like extracting methods, moving code, and simplifying logic can reduce overall code complexity, making it easier to reason about and debug. </a:t>
            </a:r>
            <a:endParaRPr dirty="0"/>
          </a:p>
        </p:txBody>
      </p:sp>
    </p:spTree>
    <p:extLst>
      <p:ext uri="{BB962C8B-B14F-4D97-AF65-F5344CB8AC3E}">
        <p14:creationId xmlns:p14="http://schemas.microsoft.com/office/powerpoint/2010/main" val="34547734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257</TotalTime>
  <Words>8454</Words>
  <Application>Microsoft Office PowerPoint</Application>
  <PresentationFormat>On-screen Show (4:3)</PresentationFormat>
  <Paragraphs>490</Paragraphs>
  <Slides>83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83</vt:i4>
      </vt:variant>
    </vt:vector>
  </HeadingPairs>
  <TitlesOfParts>
    <vt:vector size="86" baseType="lpstr">
      <vt:lpstr>Arial</vt:lpstr>
      <vt:lpstr>Calibri</vt:lpstr>
      <vt:lpstr>Office Theme</vt:lpstr>
      <vt:lpstr>What is Refactoring?</vt:lpstr>
      <vt:lpstr>What do we mean by refactoring?</vt:lpstr>
      <vt:lpstr>What do we mean by refactoring?</vt:lpstr>
      <vt:lpstr>Refactoring and clean code</vt:lpstr>
      <vt:lpstr>Refactoring and clean code</vt:lpstr>
      <vt:lpstr>Refactoring and clean code</vt:lpstr>
      <vt:lpstr>Misconceptions about refactoring</vt:lpstr>
      <vt:lpstr>Why you should consider refactoring?</vt:lpstr>
      <vt:lpstr>Improving the design of your software</vt:lpstr>
      <vt:lpstr>Improving the design of your software</vt:lpstr>
      <vt:lpstr>Improving the design of your software</vt:lpstr>
      <vt:lpstr>Improving the design of your software</vt:lpstr>
      <vt:lpstr>Maintainability and scalability</vt:lpstr>
      <vt:lpstr>Maintainability and scalability</vt:lpstr>
      <vt:lpstr>Maintainability and scalability</vt:lpstr>
      <vt:lpstr>Maintainability and scalability</vt:lpstr>
      <vt:lpstr>Maintainability and scalability</vt:lpstr>
      <vt:lpstr>Maintainability and scalability</vt:lpstr>
      <vt:lpstr>Maintainability and scalability</vt:lpstr>
      <vt:lpstr>Understanding, avoiding, and fixing bugs</vt:lpstr>
      <vt:lpstr>Understanding, avoiding, and fixing bugs</vt:lpstr>
      <vt:lpstr>Understanding, avoiding, and fixing bugs</vt:lpstr>
      <vt:lpstr>Understanding, avoiding, and fixing bugs</vt:lpstr>
      <vt:lpstr>Understanding, avoiding, and fixing bugs</vt:lpstr>
      <vt:lpstr>Understanding, avoiding, and fixing bugs</vt:lpstr>
      <vt:lpstr>Faster development</vt:lpstr>
      <vt:lpstr>Faster development</vt:lpstr>
      <vt:lpstr>Faster development</vt:lpstr>
      <vt:lpstr>Faster development</vt:lpstr>
      <vt:lpstr>Faster development</vt:lpstr>
      <vt:lpstr>Faster development</vt:lpstr>
      <vt:lpstr>When should you refactor?</vt:lpstr>
      <vt:lpstr>When should you refactor?</vt:lpstr>
      <vt:lpstr>When should you refactor?</vt:lpstr>
      <vt:lpstr>The “Rule of Three”</vt:lpstr>
      <vt:lpstr>The “Rule of Three”</vt:lpstr>
      <vt:lpstr>Preparatory refactoring for smooth feature implementation</vt:lpstr>
      <vt:lpstr>Preparatory refactoring for smooth feature implementation</vt:lpstr>
      <vt:lpstr>Preparatory refactoring for smooth feature implementation</vt:lpstr>
      <vt:lpstr>Preparatory refactoring for smooth feature implementation</vt:lpstr>
      <vt:lpstr>Refactoring for bug fixing</vt:lpstr>
      <vt:lpstr>Refactoring for bug fixing</vt:lpstr>
      <vt:lpstr>Refactoring for bug fixing</vt:lpstr>
      <vt:lpstr>Refactoring for bug fixing</vt:lpstr>
      <vt:lpstr>Refactoring for bug fixing</vt:lpstr>
      <vt:lpstr>Comprehension refactoring</vt:lpstr>
      <vt:lpstr>Comprehension refactoring</vt:lpstr>
      <vt:lpstr>Comprehension refactoring</vt:lpstr>
      <vt:lpstr>The “Boy Scout Rule”</vt:lpstr>
      <vt:lpstr>The “Boy Scout Rule”</vt:lpstr>
      <vt:lpstr>The “Boy Scout Rule”</vt:lpstr>
      <vt:lpstr>The “Boy Scout Rule”</vt:lpstr>
      <vt:lpstr>Planned refactoring</vt:lpstr>
      <vt:lpstr>Planned refactoring</vt:lpstr>
      <vt:lpstr>Planned refactoring</vt:lpstr>
      <vt:lpstr>Planned refactoring</vt:lpstr>
      <vt:lpstr>Long-term refactoring and “Branch by Abstraction”</vt:lpstr>
      <vt:lpstr>Long-term refactoring and “Branch by Abstraction”</vt:lpstr>
      <vt:lpstr>Long-term refactoring and “Branch by Abstraction”</vt:lpstr>
      <vt:lpstr>Refactoring in a code review</vt:lpstr>
      <vt:lpstr>Refactoring in a code review</vt:lpstr>
      <vt:lpstr>Refactoring in a code review</vt:lpstr>
      <vt:lpstr>What should you refactor?</vt:lpstr>
      <vt:lpstr>What should you refactor?</vt:lpstr>
      <vt:lpstr>What should you refactor?</vt:lpstr>
      <vt:lpstr>Impact analysis</vt:lpstr>
      <vt:lpstr>Impact analysis</vt:lpstr>
      <vt:lpstr>Impact analysis</vt:lpstr>
      <vt:lpstr>Risk assessment</vt:lpstr>
      <vt:lpstr>Risk assessment</vt:lpstr>
      <vt:lpstr>Risk assessment</vt:lpstr>
      <vt:lpstr>Value estimation</vt:lpstr>
      <vt:lpstr>Value estimation</vt:lpstr>
      <vt:lpstr>Value estimation</vt:lpstr>
      <vt:lpstr>Value estimation</vt:lpstr>
      <vt:lpstr>Value estimation</vt:lpstr>
      <vt:lpstr>Prioritization matrix</vt:lpstr>
      <vt:lpstr>Prioritization matrix</vt:lpstr>
      <vt:lpstr>Prioritization matrix</vt:lpstr>
      <vt:lpstr>Prioritization matrix</vt:lpstr>
      <vt:lpstr>Refactor or rewrite?</vt:lpstr>
      <vt:lpstr>Refactor or rewrite?</vt:lpstr>
      <vt:lpstr>Refactor or rewrite?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ck leng</dc:creator>
  <cp:keywords/>
  <dc:description>generated using python-pptx</dc:description>
  <cp:lastModifiedBy>Corporate Trainer - Trainer 8</cp:lastModifiedBy>
  <cp:revision>25</cp:revision>
  <dcterms:created xsi:type="dcterms:W3CDTF">2013-01-27T09:14:16Z</dcterms:created>
  <dcterms:modified xsi:type="dcterms:W3CDTF">2025-08-18T05:22:02Z</dcterms:modified>
  <cp:category/>
</cp:coreProperties>
</file>