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4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05B20-D971-42CE-B16B-09E6E1593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FD8100-33D9-4638-A068-65CB886835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5F329-4BCB-42E6-B068-0C04DA8E2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0AA06-DA4D-427E-9DB5-E9679C7B3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0679D-5280-430E-9208-76F5F8C6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2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B0FDF-028D-4F42-A6A2-B70CF252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C808F9-03C5-4695-A1EA-3E1777220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BD5C1-0B54-4141-B220-5627F71C8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18C33-49E2-4DD6-B319-F1352E14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30840-B0CB-493D-B185-BEC17DECD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77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2B379A-8795-4CA1-BD1D-62245D30D8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C4E0CE-76C1-49BD-BB15-94495F742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2CA0B-4AD0-4496-9ACD-B46BFC933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91F29-1967-46FE-90CB-5237AD682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80709-23B9-4CF8-8419-E4B50EE0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57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F4D66-1B07-4884-BEAA-581B74B70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83676-683B-4A28-BA02-FBD015896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DCFEC-604C-4375-883F-3E32216EC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806F2-91A9-4EB2-82E6-68ACCDB81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13963-2D95-4473-8AC5-25D84D799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6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A5AE1-3560-40C6-A85C-1EF14543B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CBDE2-EABF-4B62-968D-7E7ED7928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C04B3-B0C5-45FB-9171-F3456532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C4630-4FEE-4D41-898B-BEAFD6843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7443F-1C08-42E6-BFCE-90A425863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B650B-A27B-4979-BCFA-F64CDE8DB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E3C50-0840-4A7F-A29E-0AB647B43F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A6BDE4-C07E-4FDD-BAA3-7B2DA424B8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97024-2B22-47CE-A08E-19430E03D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2B86D9-E86D-4CD8-AB5D-EC15B10E5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880196-C053-467B-978F-7BF4A5FF7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35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F03D0-6C13-4051-967E-B7E31EE9E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85DA4-6B72-4944-8297-70B97820F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705F7-7196-44CA-B785-A3E263AA6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02B3E0-0761-46CB-AD38-F3BD956B7B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B9133B-4B7D-435D-8CA3-E58396595A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BC3EB-C4A1-491E-AE93-7859231A6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A56BEC-C99A-465F-B39E-476FD54B6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36BF8D-42D7-423F-8D85-80FA13827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42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A3231-B53F-4DC5-9FC1-CCAA70186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E71180-339F-478B-8137-099C61DE5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700830-EAC0-4306-88F0-56FDE49A7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834C48-AE5D-4987-87E1-657C11D2A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2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FC058F-4C54-45F5-B296-BC01CD37D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D1993E-5940-44F6-992B-0DA5C1D12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D0E017-9F32-4668-8CE5-1B50FDA15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0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74616-18AF-42EE-86DE-2D75DC013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7472C-EC40-4A11-AF56-B87A813C5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5B56C9-5D0F-422C-A24A-0EFE9BD12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21A62-A143-447A-AB1D-5BD563C77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175BE2-6D16-473C-B363-1DF3F2A19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53064B-A79A-401B-B44F-47562C064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4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939CD-D351-4856-94A6-99826EBF4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F7E21F-C69C-42CF-BD05-E9FC1AEB43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CE9DA8-50CC-4A68-8DCF-9CA1A14B85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A6C2D7-C330-499B-BE25-D5AF06F44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50781-C41F-4B77-8249-9A07900C8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31162-D86D-44E6-AC32-4AD50AAE2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80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3C1FC7-7FEE-47D4-BB50-46A5B3F644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A4A2A-ACE6-46A8-9C8C-28130F8E4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70793-C08E-43D1-A5CE-6A700A3ED0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082A6-7C4C-43E6-83F1-AD25BA1A1634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526FF-B850-4040-91CD-8C0389E5A3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3739E-283A-45E9-874A-C473E649D4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1C74E-FECB-4D27-AB88-725188377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9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A0937-BB64-43FC-AF05-04933669B5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OJ-OOAD-UML: </a:t>
            </a:r>
            <a:br>
              <a:rPr lang="en-US" b="1" dirty="0"/>
            </a:br>
            <a:r>
              <a:rPr lang="en-US" dirty="0"/>
              <a:t>Object-Oriented Analysis</a:t>
            </a:r>
            <a:br>
              <a:rPr lang="en-US" dirty="0"/>
            </a:br>
            <a:r>
              <a:rPr lang="en-US" dirty="0"/>
              <a:t>and Design Using UML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F69100-865C-4466-9129-14FDC6FCA7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4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3315D-B7CE-4BF4-9A10-126A6ED62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BEF5B-A2A3-48D5-851D-EDBAC3D18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LENG</a:t>
            </a:r>
            <a:r>
              <a:rPr lang="en-US" dirty="0"/>
              <a:t>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019-2133329</a:t>
            </a:r>
          </a:p>
        </p:txBody>
      </p:sp>
    </p:spTree>
    <p:extLst>
      <p:ext uri="{BB962C8B-B14F-4D97-AF65-F5344CB8AC3E}">
        <p14:creationId xmlns:p14="http://schemas.microsoft.com/office/powerpoint/2010/main" val="4128136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84184-944A-4BB6-969E-F8B36495A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D4AE4-C05C-430B-AAA5-F5ABA3E60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Duration:</a:t>
            </a:r>
            <a:r>
              <a:rPr lang="en-US" dirty="0"/>
              <a:t> </a:t>
            </a:r>
            <a:r>
              <a:rPr lang="en-US" i="1" dirty="0"/>
              <a:t>4~5 Days</a:t>
            </a:r>
          </a:p>
          <a:p>
            <a:r>
              <a:rPr lang="en-US" b="1" dirty="0"/>
              <a:t>Class Hours: </a:t>
            </a:r>
            <a:r>
              <a:rPr lang="en-US" i="1" dirty="0"/>
              <a:t>9:00am ~ 5:00pm</a:t>
            </a:r>
          </a:p>
          <a:p>
            <a:r>
              <a:rPr lang="en-US" b="1" dirty="0"/>
              <a:t>Lunch Break: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Monday-Thursday: </a:t>
            </a:r>
            <a:r>
              <a:rPr lang="en-US" i="1" dirty="0"/>
              <a:t>12:30pm ~ 1:30pm</a:t>
            </a:r>
          </a:p>
          <a:p>
            <a:pPr lvl="1"/>
            <a:r>
              <a:rPr lang="en-US" dirty="0"/>
              <a:t>Friday: </a:t>
            </a:r>
            <a:r>
              <a:rPr lang="en-US" i="1" dirty="0"/>
              <a:t>12:30pm ~ 2:30pm</a:t>
            </a:r>
          </a:p>
          <a:p>
            <a:r>
              <a:rPr lang="en-US" b="1" dirty="0"/>
              <a:t>Short Breaks:</a:t>
            </a:r>
          </a:p>
          <a:p>
            <a:pPr lvl="1"/>
            <a:r>
              <a:rPr lang="en-US" i="1" dirty="0"/>
              <a:t>10:30am ~ 10:45am</a:t>
            </a:r>
          </a:p>
          <a:p>
            <a:pPr lvl="1"/>
            <a:r>
              <a:rPr lang="en-US" i="1" dirty="0"/>
              <a:t>3:30pm~3:45pm</a:t>
            </a:r>
          </a:p>
        </p:txBody>
      </p:sp>
    </p:spTree>
    <p:extLst>
      <p:ext uri="{BB962C8B-B14F-4D97-AF65-F5344CB8AC3E}">
        <p14:creationId xmlns:p14="http://schemas.microsoft.com/office/powerpoint/2010/main" val="474894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5F35A-5EEF-CBD4-C94A-6FF687A3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Supporting 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518DA-665A-F89A-573E-CFCD18ADC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https://SECourses.AzureWebsites.net/UML</a:t>
            </a:r>
          </a:p>
        </p:txBody>
      </p:sp>
    </p:spTree>
    <p:extLst>
      <p:ext uri="{BB962C8B-B14F-4D97-AF65-F5344CB8AC3E}">
        <p14:creationId xmlns:p14="http://schemas.microsoft.com/office/powerpoint/2010/main" val="1444215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AC1AE-D435-0D16-A85F-A335B56D2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bit of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C0470-AEC5-C6F7-5C04-899B98B67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9747" y="1421854"/>
            <a:ext cx="9164053" cy="520754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1990:</a:t>
            </a:r>
            <a:r>
              <a:rPr lang="en-US" dirty="0"/>
              <a:t> James Rumbaugh </a:t>
            </a:r>
            <a:r>
              <a:rPr lang="en-US" b="1" dirty="0">
                <a:sym typeface="Symbol" panose="05050102010706020507" pitchFamily="18" charset="2"/>
              </a:rPr>
              <a:t></a:t>
            </a:r>
            <a:r>
              <a:rPr lang="en-US" b="1" dirty="0"/>
              <a:t> OOMD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>
                <a:solidFill>
                  <a:srgbClr val="C00000"/>
                </a:solidFill>
              </a:rPr>
              <a:t>1992: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Ivar Jacobson </a:t>
            </a:r>
            <a:r>
              <a:rPr lang="en-US" b="1" dirty="0">
                <a:sym typeface="Symbol" panose="05050102010706020507" pitchFamily="18" charset="2"/>
              </a:rPr>
              <a:t> </a:t>
            </a:r>
            <a:r>
              <a:rPr lang="en-US" b="1" dirty="0" err="1"/>
              <a:t>Objectory</a:t>
            </a: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r>
              <a:rPr lang="en-US" b="1" dirty="0">
                <a:solidFill>
                  <a:srgbClr val="C00000"/>
                </a:solidFill>
              </a:rPr>
              <a:t>1993:</a:t>
            </a:r>
            <a:r>
              <a:rPr lang="en-US" dirty="0"/>
              <a:t> Grady </a:t>
            </a:r>
            <a:r>
              <a:rPr lang="en-US" dirty="0" err="1"/>
              <a:t>Booch</a:t>
            </a:r>
            <a:r>
              <a:rPr lang="en-US" dirty="0"/>
              <a:t> </a:t>
            </a:r>
            <a:r>
              <a:rPr lang="en-US" b="1" dirty="0">
                <a:sym typeface="Symbol" panose="05050102010706020507" pitchFamily="18" charset="2"/>
              </a:rPr>
              <a:t></a:t>
            </a:r>
            <a:r>
              <a:rPr lang="en-US" b="1" dirty="0"/>
              <a:t> OOAD and Diagrams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>
                <a:solidFill>
                  <a:srgbClr val="C00000"/>
                </a:solidFill>
              </a:rPr>
              <a:t>1995:</a:t>
            </a:r>
            <a:r>
              <a:rPr lang="en-US" dirty="0"/>
              <a:t> Rational Software unites all three (“the three amigos”)</a:t>
            </a:r>
          </a:p>
          <a:p>
            <a:pPr marL="0" indent="0">
              <a:buNone/>
            </a:pPr>
            <a:r>
              <a:rPr lang="en-US" dirty="0"/>
              <a:t>	   Others continue contribute to UML. Such as</a:t>
            </a:r>
          </a:p>
          <a:p>
            <a:pPr marL="0" indent="0">
              <a:buNone/>
            </a:pPr>
            <a:r>
              <a:rPr lang="en-US" dirty="0"/>
              <a:t>               Bertrand Meyer </a:t>
            </a:r>
            <a:r>
              <a:rPr lang="en-US" b="1" dirty="0">
                <a:sym typeface="Symbol" panose="05050102010706020507" pitchFamily="18" charset="2"/>
              </a:rPr>
              <a:t></a:t>
            </a:r>
            <a:r>
              <a:rPr lang="en-US" b="1" dirty="0"/>
              <a:t> Design </a:t>
            </a:r>
            <a:r>
              <a:rPr lang="en-US" b="1"/>
              <a:t>by Contract</a:t>
            </a: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2003:</a:t>
            </a:r>
            <a:r>
              <a:rPr lang="en-US" dirty="0"/>
              <a:t> IBM buy Rational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E118254-3B05-5CF2-AD28-80EF5C14EB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604" y="1225466"/>
            <a:ext cx="1171739" cy="120031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F5A4D1A-6FC6-AD92-765D-A4EFB5E1AE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657" y="2425784"/>
            <a:ext cx="1152686" cy="11717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C20421F-A860-4F43-A4F9-36E6D8A7EB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367" y="3597523"/>
            <a:ext cx="1162212" cy="11812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67CA3D5-C152-0369-B651-DA80A15433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603" y="4882221"/>
            <a:ext cx="1155239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1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125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OJ-OOAD-UML:  Object-Oriented Analysis and Design Using UML </vt:lpstr>
      <vt:lpstr>Your Instructor</vt:lpstr>
      <vt:lpstr>Class Schedule</vt:lpstr>
      <vt:lpstr>Course Supporting Site</vt:lpstr>
      <vt:lpstr>A bit of History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Angular 6</dc:title>
  <dc:creator>ck leng</dc:creator>
  <cp:lastModifiedBy>Staff05</cp:lastModifiedBy>
  <cp:revision>17</cp:revision>
  <dcterms:created xsi:type="dcterms:W3CDTF">2019-01-22T00:50:04Z</dcterms:created>
  <dcterms:modified xsi:type="dcterms:W3CDTF">2023-06-06T00:32:44Z</dcterms:modified>
</cp:coreProperties>
</file>