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94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6" r:id="rId18"/>
    <p:sldId id="295" r:id="rId19"/>
    <p:sldId id="273" r:id="rId20"/>
    <p:sldId id="297" r:id="rId21"/>
    <p:sldId id="274" r:id="rId22"/>
    <p:sldId id="275" r:id="rId23"/>
    <p:sldId id="276" r:id="rId24"/>
    <p:sldId id="277" r:id="rId25"/>
    <p:sldId id="298" r:id="rId26"/>
    <p:sldId id="299" r:id="rId27"/>
    <p:sldId id="300" r:id="rId28"/>
    <p:sldId id="301" r:id="rId29"/>
    <p:sldId id="280" r:id="rId30"/>
    <p:sldId id="302" r:id="rId31"/>
    <p:sldId id="279" r:id="rId32"/>
    <p:sldId id="281" r:id="rId33"/>
    <p:sldId id="303" r:id="rId34"/>
    <p:sldId id="304" r:id="rId35"/>
    <p:sldId id="305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Use Case Diagrams</a:t>
            </a:r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Boundary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F67C-9B65-5946-74A8-E9DCDD62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use cases may optionally be enclosed by a rectangle that represents the system boundary.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76A70-92AA-0988-3E57-E1212905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50" y="3164690"/>
            <a:ext cx="9489761" cy="3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C17AF8-6495-E122-CC04-DD5BFC6BA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4086"/>
            <a:ext cx="4944165" cy="1524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Associations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F465-5F9B-FCCB-F054-23E843E0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use case association represents "the participation of an actor in a use case." (UML v1.4 spec. page 357)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actor must be associated with one or more use cases.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use case must be associated with one or more actors.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association is represented by a solid line with no arrowheads. However, some UML tool use arrows by default.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Initial Use Case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02625-8985-D990-7BD8-62C4715F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of the primary aims of the initial meeting with the project's business owner is to identify the business-significant use cases.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use case diagram may be created during the meeting.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Alternatively, the diagrams can be created after the meeting from textual notes.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next two slides present some text showing an abstract of the use-case-specific topics discussed during the meeting.</a:t>
            </a:r>
          </a:p>
        </p:txBody>
      </p:sp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Initial Use Case Diagram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067298-15BB-CDF1-3132-CE9562E52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8670"/>
            <a:ext cx="9776851" cy="3460618"/>
          </a:xfrm>
        </p:spPr>
      </p:pic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Creating the Initial Use Case Diagram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72DB31-BD75-FD79-268D-CB3BFE62F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95" y="1522774"/>
            <a:ext cx="8939135" cy="4034871"/>
          </a:xfrm>
        </p:spPr>
      </p:pic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Initial Use Case Diagram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CF0965-5854-A46D-576C-6307AD623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9" y="1356879"/>
            <a:ext cx="6520863" cy="5272445"/>
          </a:xfrm>
        </p:spPr>
      </p:pic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additional Use 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the meeting with the business owner, you will typically discover 10 to 20 percent of the use cases needed for the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the meeting with the other stakeholders, you will discover many more use case titles that you can add to the diagram. For examples: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Maintain Rooms</a:t>
            </a:r>
          </a:p>
          <a:p>
            <a:pPr lvl="1"/>
            <a:r>
              <a:rPr lang="en-US" dirty="0"/>
              <a:t>Create, Update, and Delete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Maintain </a:t>
            </a:r>
            <a:r>
              <a:rPr lang="en-US" dirty="0" err="1"/>
              <a:t>RoomTypes</a:t>
            </a:r>
            <a:endParaRPr lang="en-US" dirty="0"/>
          </a:p>
          <a:p>
            <a:pPr lvl="1"/>
            <a:r>
              <a:rPr lang="en-US" dirty="0"/>
              <a:t>Create, Update, and Delete</a:t>
            </a:r>
          </a:p>
        </p:txBody>
      </p:sp>
    </p:spTree>
    <p:extLst>
      <p:ext uri="{BB962C8B-B14F-4D97-AF65-F5344CB8AC3E}">
        <p14:creationId xmlns:p14="http://schemas.microsoft.com/office/powerpoint/2010/main" val="254127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additional Use 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time of discovery depends upon the development process.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a non-iterative process:</a:t>
            </a:r>
          </a:p>
          <a:p>
            <a:pPr lvl="1"/>
            <a:r>
              <a:rPr lang="en-US" dirty="0"/>
              <a:t>You ideally need to discover all of the remaining use case titles, bringing the total to 100%.</a:t>
            </a:r>
          </a:p>
          <a:p>
            <a:pPr lvl="1"/>
            <a:r>
              <a:rPr lang="en-US" dirty="0"/>
              <a:t>However, this is a resource-intensive task and is rarely completely accurate.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4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additional Use 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an iterative/incremental development process, an option is to:</a:t>
            </a:r>
          </a:p>
          <a:p>
            <a:pPr lvl="1"/>
            <a:r>
              <a:rPr lang="en-US" dirty="0"/>
              <a:t>Discover a total of 80% of the use case titles in the next few iterations for 20% of the effort. This is just one of the many cases of the 80/20 rule.</a:t>
            </a:r>
          </a:p>
          <a:p>
            <a:pPr lvl="1"/>
            <a:r>
              <a:rPr lang="en-US" dirty="0"/>
              <a:t>Discover the remaining 20% of the use case titles in the later iterations for minimal effort.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process works well with software that is built to accommodate change.</a:t>
            </a:r>
          </a:p>
        </p:txBody>
      </p:sp>
    </p:spTree>
    <p:extLst>
      <p:ext uri="{BB962C8B-B14F-4D97-AF65-F5344CB8AC3E}">
        <p14:creationId xmlns:p14="http://schemas.microsoft.com/office/powerpoint/2010/main" val="220930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295B-F9E5-7505-8EC5-4740E194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AE37E-1E89-621C-BD1E-8E47406C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860"/>
            <a:ext cx="10515600" cy="18521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During the meeting with the other stakeholders, you will discover many more use cases that you can add to the diagram.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might also find that some use cases are too high-level. In this case, you can introduce new use cases that separate the workflows.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4FE3E-F6BF-D2E1-B7DC-D38E0E86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90" y="3697478"/>
            <a:ext cx="8961128" cy="25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6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0" y="1464676"/>
            <a:ext cx="10897939" cy="52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Justify the need for a Use Case diagram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and describe the essential elements in a UML Use Case diagram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 a Use Case diagram for a software system based on the goals of the business owner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 elaborated Use Case diagrams based on the goals of </a:t>
            </a:r>
            <a:r>
              <a:rPr lang="en-US"/>
              <a:t>all the </a:t>
            </a:r>
            <a:r>
              <a:rPr lang="en-US" dirty="0"/>
              <a:t>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Recognize and document use case dependencies using UML notation for extends, includes, and generalization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how to manage the complexity of Use Case diagrams by creating UML packaged view</a:t>
            </a:r>
          </a:p>
        </p:txBody>
      </p:sp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DACC-B945-419A-7B7F-548C3EB9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High-Level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281B-AA46-17FA-B76C-4761B9F7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Typically, managing an entity implies being able to Create, Retrieve, Update, and Delete an entity (so called, CRUD operations). Other keywords include:</a:t>
            </a:r>
          </a:p>
          <a:p>
            <a:pPr lvl="1"/>
            <a:r>
              <a:rPr lang="en-US" dirty="0"/>
              <a:t>Maintain</a:t>
            </a:r>
          </a:p>
          <a:p>
            <a:pPr lvl="1"/>
            <a:r>
              <a:rPr lang="en-US" dirty="0"/>
              <a:t>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high-level use cases can occur. Identify these by analyzing the use case scenarios and look for significantly divergent flows.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several scenarios have a different starting point, these scenarios might represent different use cases.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DACC-B945-419A-7B7F-548C3EB9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High-Level Use Cases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38831A-98B5-6A7C-3E54-E174CC157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expended diagram: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68B434-967B-201E-9B2F-1812B7FA4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15" y="1825625"/>
            <a:ext cx="5115639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E9A0-46F7-FE98-BC09-B9EEA6FF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Inheritance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0ECE3-9222-37E8-52FA-A755EA2E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60459" cy="2091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Inheritance can occur in Use Case diagrams for both actors and use cases: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actor can inherit all of the use case associations from the parent actor.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use case can be </a:t>
            </a:r>
            <a:r>
              <a:rPr lang="en-US" i="1" dirty="0"/>
              <a:t>subclassed</a:t>
            </a:r>
            <a:r>
              <a:rPr lang="en-US" dirty="0"/>
              <a:t> into multiple, specialized use cases.</a:t>
            </a:r>
          </a:p>
        </p:txBody>
      </p:sp>
    </p:spTree>
    <p:extLst>
      <p:ext uri="{BB962C8B-B14F-4D97-AF65-F5344CB8AC3E}">
        <p14:creationId xmlns:p14="http://schemas.microsoft.com/office/powerpoint/2010/main" val="201020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5C5B-206C-B86F-D834-04C038AB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25A-6DD1-D391-C911-58116BA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88" y="1690688"/>
            <a:ext cx="10999573" cy="45618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actor can inherit all of the use case associations from the parent 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inheritance should be used only if you can apply the "is a kind of" rule between the 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8E402-6936-30A0-9722-D2A9673BB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02" y="2248221"/>
            <a:ext cx="5515745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3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8632-B9D6-AC81-9642-798D3DEF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Specialization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6C313-7F5A-022B-8E22-0BD689047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88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use case can be subclassed into multiple, specialized use cases: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case specializations are usually identified by significant variants in the use case scenarios.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the base use case cannot be instantiated, you must mark it as abstract.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E53B1-2FE2-2829-D566-3A9898A7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17" y="2639074"/>
            <a:ext cx="5639587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595C-9C38-AA23-D5B9-7DBC16C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Use Case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4203-BB4E-4734-996A-F3A7D9DB3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cases can depend on other use cases in two ways: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use case (a) </a:t>
            </a:r>
            <a:r>
              <a:rPr lang="en-US" i="1" dirty="0"/>
              <a:t>includes</a:t>
            </a:r>
            <a:r>
              <a:rPr lang="en-US" dirty="0"/>
              <a:t> another use case (</a:t>
            </a:r>
            <a:r>
              <a:rPr lang="en-US" dirty="0" err="1"/>
              <a:t>i</a:t>
            </a:r>
            <a:r>
              <a:rPr lang="en-US" dirty="0"/>
              <a:t>).</a:t>
            </a:r>
          </a:p>
          <a:p>
            <a:pPr marL="347663" indent="-347663">
              <a:buNone/>
            </a:pPr>
            <a:r>
              <a:rPr lang="en-US" dirty="0"/>
              <a:t>    This means that the one use case (a) requires the behavior of the other use case (</a:t>
            </a:r>
            <a:r>
              <a:rPr lang="en-US" dirty="0" err="1"/>
              <a:t>i</a:t>
            </a:r>
            <a:r>
              <a:rPr lang="en-US" dirty="0"/>
              <a:t>) and </a:t>
            </a:r>
            <a:r>
              <a:rPr lang="en-US" i="1" dirty="0"/>
              <a:t>always</a:t>
            </a:r>
            <a:r>
              <a:rPr lang="en-US" dirty="0"/>
              <a:t> performs the included use case.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use case (e) can </a:t>
            </a:r>
            <a:r>
              <a:rPr lang="en-US" i="1" dirty="0"/>
              <a:t>extend</a:t>
            </a:r>
            <a:r>
              <a:rPr lang="en-US" dirty="0"/>
              <a:t> another use case (b).</a:t>
            </a:r>
          </a:p>
          <a:p>
            <a:pPr marL="398463" indent="-398463">
              <a:buNone/>
            </a:pPr>
            <a:r>
              <a:rPr lang="en-US" dirty="0"/>
              <a:t>    This means that the one use case (e) can (</a:t>
            </a:r>
            <a:r>
              <a:rPr lang="en-US" i="1" dirty="0"/>
              <a:t>optionally</a:t>
            </a:r>
            <a:r>
              <a:rPr lang="en-US" dirty="0"/>
              <a:t>) extend the behavior of the other use case (b)</a:t>
            </a:r>
          </a:p>
        </p:txBody>
      </p:sp>
    </p:spTree>
    <p:extLst>
      <p:ext uri="{BB962C8B-B14F-4D97-AF65-F5344CB8AC3E}">
        <p14:creationId xmlns:p14="http://schemas.microsoft.com/office/powerpoint/2010/main" val="51492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595C-9C38-AA23-D5B9-7DBC16C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&lt;&lt;include&gt;&gt;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4203-BB4E-4734-996A-F3A7D9DB3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include dependency enables you to identify behaviors of the system that are common to multiple use cases.</a:t>
            </a:r>
          </a:p>
          <a:p>
            <a:pPr marL="0" indent="0">
              <a:buNone/>
            </a:pPr>
            <a:r>
              <a:rPr lang="en-US" dirty="0"/>
              <a:t>This dependency is drawn like this: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4BBB7-64F4-5F20-F276-A296DC9DB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70" y="3429000"/>
            <a:ext cx="9222776" cy="20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595C-9C38-AA23-D5B9-7DBC16C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&lt;&lt;include&gt;&gt;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4203-BB4E-4734-996A-F3A7D9DB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380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 and recording common behavior:</a:t>
            </a:r>
          </a:p>
          <a:p>
            <a:pPr marL="0" indent="0">
              <a:buNone/>
            </a:pPr>
            <a:r>
              <a:rPr lang="en-US" dirty="0"/>
              <a:t>Review the use case scenarios for common behaviors.</a:t>
            </a:r>
          </a:p>
          <a:p>
            <a:pPr marL="0" indent="0">
              <a:buNone/>
            </a:pPr>
            <a:r>
              <a:rPr lang="en-US" dirty="0"/>
              <a:t>Give this behavior a name and place it in the Use Case diagram with an </a:t>
            </a:r>
            <a:r>
              <a:rPr lang="en-US" i="1" dirty="0"/>
              <a:t>&lt;&lt;include&gt;&gt; </a:t>
            </a:r>
            <a:r>
              <a:rPr lang="en-US" dirty="0"/>
              <a:t>dependency.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EF9DB-451B-C4AA-AA88-9C4BF4DE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91" y="4103463"/>
            <a:ext cx="8694045" cy="21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7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595C-9C38-AA23-D5B9-7DBC16C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&lt;&lt;include&gt;&gt;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4203-BB4E-4734-996A-F3A7D9DB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00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Identifying behavior associated with a secondary actor: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Review the use case scenarios for significant behavior that involves a secondary actor.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9223C-2005-7BB1-1A7A-F1C1C6D8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90" y="3897201"/>
            <a:ext cx="78200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595C-9C38-AA23-D5B9-7DBC16C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&lt;&lt;include&gt;&gt;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4203-BB4E-4734-996A-F3A7D9DB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00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Split the behavior that interacts with this secondary actor. Give this behavior a Use Case title, and place it in the Use Case diagram with an </a:t>
            </a:r>
            <a:r>
              <a:rPr lang="en-US" i="1" dirty="0"/>
              <a:t>&lt;&lt;include&gt;&gt; </a:t>
            </a:r>
            <a:r>
              <a:rPr lang="en-US" dirty="0"/>
              <a:t>dependency.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8BC879-BCA6-1421-CAEB-B5DD8A36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8" y="3428999"/>
            <a:ext cx="9059416" cy="17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771748-564F-7FAE-0952-5AAA9B7A8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21" y="182176"/>
            <a:ext cx="7354220" cy="6675824"/>
          </a:xfrm>
          <a:prstGeom prst="rect">
            <a:avLst/>
          </a:prstGeom>
        </p:spPr>
      </p:pic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99835192-C024-FAC9-C98D-14E6AFC1C5DA}"/>
              </a:ext>
            </a:extLst>
          </p:cNvPr>
          <p:cNvSpPr/>
          <p:nvPr/>
        </p:nvSpPr>
        <p:spPr>
          <a:xfrm rot="3247206">
            <a:off x="6003629" y="1455222"/>
            <a:ext cx="1141042" cy="75595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C37A-9881-6ACA-5B19-AA26E536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&lt;&lt;extend&gt;&gt; Dependency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01A1A-0C61-16CB-A044-0708CB2D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extend dependency enables you to identify behaviors of the system that are not part of the primary flow, but exist in alternate scenarios.</a:t>
            </a:r>
          </a:p>
          <a:p>
            <a:pPr marL="0" indent="0">
              <a:buNone/>
            </a:pPr>
            <a:r>
              <a:rPr lang="en-US" dirty="0"/>
              <a:t>This dependency is drawn like this: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5A789-B1B9-5678-8560-AD083D74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44" y="3638952"/>
            <a:ext cx="7482156" cy="23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C37A-9881-6ACA-5B19-AA26E536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&lt;&lt;extend&gt;&gt; Dependency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01A1A-0C61-16CB-A044-0708CB2D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59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Identifying and recording behaviors associated with an alternative flow of a use case: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Review the use case scenarios for significant and cohesive sequences of behavior.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Give this behavior a &lt;&lt;extend&gt;&gt; dependency.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BB727-D804-DA1A-5E8A-06228A74A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6" y="4031174"/>
            <a:ext cx="9000675" cy="20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9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3E410B-4DCB-E52B-8AD5-8BA2C6AA5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114" y="795840"/>
            <a:ext cx="8311886" cy="56970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51ECE-CCEF-078F-3444-F048A591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Combined Example</a:t>
            </a:r>
          </a:p>
        </p:txBody>
      </p:sp>
    </p:spTree>
    <p:extLst>
      <p:ext uri="{BB962C8B-B14F-4D97-AF65-F5344CB8AC3E}">
        <p14:creationId xmlns:p14="http://schemas.microsoft.com/office/powerpoint/2010/main" val="1338174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1B8-9BB8-D789-727D-ACF029F9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the Use Case Views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9907E-D778-E402-AB95-95B37DC9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53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should be apparent that any non-trivial software development would need more use cases than could be viewed at one time. Therefore, you need to be able to manage this complexity.</a:t>
            </a:r>
          </a:p>
          <a:p>
            <a:pPr marL="0" indent="0">
              <a:buNone/>
            </a:pPr>
            <a:r>
              <a:rPr lang="en-US" dirty="0"/>
              <a:t>One way of managing this complexity is to break down the use cases into packages.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41ADF-FA17-7296-2400-411EB6AD5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84" y="3979571"/>
            <a:ext cx="7694653" cy="29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4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1B8-9BB8-D789-727D-ACF029F9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the Use Case Views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9907E-D778-E402-AB95-95B37DC9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539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can look inside each package to reveal the detailed content.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use case element may exist in multiple packages, where it participates in multiple views.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78FE1-551B-F074-6F6D-6794688D9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67" y="3163269"/>
            <a:ext cx="5468238" cy="33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6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1B8-9BB8-D789-727D-ACF029F9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the Use Case Views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C0AECAD-89D6-3D2C-213E-29191C440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/>
          <a:stretch/>
        </p:blipFill>
        <p:spPr>
          <a:xfrm>
            <a:off x="1420066" y="1455311"/>
            <a:ext cx="6307258" cy="5778276"/>
          </a:xfrm>
        </p:spPr>
      </p:pic>
    </p:spTree>
    <p:extLst>
      <p:ext uri="{BB962C8B-B14F-4D97-AF65-F5344CB8AC3E}">
        <p14:creationId xmlns:p14="http://schemas.microsoft.com/office/powerpoint/2010/main" val="3532004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1B8-9BB8-D789-727D-ACF029F9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BA764DD-9533-D9E7-62E7-5423B404F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 Use Case diagram provides a visual representation of the big-picture view of the system.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Use Case diagram represents the actors that use the system, the use cases that provide a behavior with a definable goal for an actor, and the associations between them.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Case diagrams can be elaborated to show a software system based on the goals of the business owner and all the other stakeholders.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8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Justify the Need for a Use Case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Following are reasons a Use Case diagram is necessary: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Use Case diagram enables you to identify - by modeling - the high-level functional requirements (FRs) that are required to satisfy each user's goals.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client-side stakeholders need a big picture view of the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use cases form the basis from which the detailed FRs are developed.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cases can be prioritized and developed in order of priority.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cases often have minimal dependencies, which enables a degree of independent development.</a:t>
            </a:r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Use Case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1461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Use Case diagram shows the relationship between actors (roles) and the goals they wish to achieve.</a:t>
            </a:r>
          </a:p>
          <a:p>
            <a:pPr marL="0" indent="0">
              <a:buNone/>
            </a:pPr>
            <a:r>
              <a:rPr lang="en-US" dirty="0"/>
              <a:t>A physical job title can assume multiple actors (roles).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09316-425B-C22D-8DB3-29E73FE32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32" y="3262184"/>
            <a:ext cx="7238221" cy="33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Use Case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1461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diagram illustrates an alternative style that explicitly shows an association between the Receptionist actor (role) and the Manage Reservation use case.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B4A031-2BC1-3E84-8F7E-2811E8258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17" y="2997567"/>
            <a:ext cx="7199566" cy="38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actor: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Models a type of role that is external to the system and interacts with that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be a human, a device, another system, or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be primary or secondary</a:t>
            </a:r>
          </a:p>
          <a:p>
            <a:pPr lvl="1"/>
            <a:r>
              <a:rPr lang="en-US" dirty="0"/>
              <a:t>Primary: Initiates and controls the whole use case</a:t>
            </a:r>
          </a:p>
          <a:p>
            <a:pPr lvl="1"/>
            <a:r>
              <a:rPr lang="en-US" dirty="0"/>
              <a:t>Secondary: Participates only for part of the use case</a:t>
            </a:r>
          </a:p>
          <a:p>
            <a:pPr marL="0" indent="0">
              <a:buNone/>
            </a:pPr>
            <a:r>
              <a:rPr lang="en-US" dirty="0"/>
              <a:t>A single physical instance of human, a device, or a system may play the role of several different 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A2D872-C12D-14D4-2C1B-FE5A6BF72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98" y="1816443"/>
            <a:ext cx="9701127" cy="3692979"/>
          </a:xfrm>
        </p:spPr>
      </p:pic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use case describes an interaction between an actor and the system to achieve a goal.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use case encapsulates a major piece of system behavior with a definable outcome.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use case is represented as an oval with the use case title in the center.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good use case title should consist of a brief but unambiguous verb-noun pair.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use case can often be UI independent.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B3325-13C7-2D1F-830F-954B4CE7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81" y="2385308"/>
            <a:ext cx="4363059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1568</Words>
  <Application>Microsoft Office PowerPoint</Application>
  <PresentationFormat>Widescreen</PresentationFormat>
  <Paragraphs>159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Module 3:</vt:lpstr>
      <vt:lpstr>Objectives</vt:lpstr>
      <vt:lpstr>Process Map</vt:lpstr>
      <vt:lpstr>Justify the Need for a Use Case Diagram</vt:lpstr>
      <vt:lpstr>Identifying the Elements of a Use Case Diagram</vt:lpstr>
      <vt:lpstr>Identifying the Elements of a Use Case Diagram</vt:lpstr>
      <vt:lpstr>Actors</vt:lpstr>
      <vt:lpstr>Actors</vt:lpstr>
      <vt:lpstr>Use Cases</vt:lpstr>
      <vt:lpstr>System Boundary</vt:lpstr>
      <vt:lpstr>Use Case Associations</vt:lpstr>
      <vt:lpstr>Creating the Initial Use Case Diagram</vt:lpstr>
      <vt:lpstr>Creating the Initial Use Case Diagram</vt:lpstr>
      <vt:lpstr>Creating the Initial Use Case Diagram</vt:lpstr>
      <vt:lpstr>Creating the Initial Use Case Diagram</vt:lpstr>
      <vt:lpstr>Identifying additional Use Cases</vt:lpstr>
      <vt:lpstr>Identifying additional Use Cases</vt:lpstr>
      <vt:lpstr>Identifying additional Use Cases</vt:lpstr>
      <vt:lpstr>Use Case Elaboration</vt:lpstr>
      <vt:lpstr>Expanding High-Level Use Cases</vt:lpstr>
      <vt:lpstr>Expanding High-Level Use Cases</vt:lpstr>
      <vt:lpstr>Analyzing Inheritance Patterns</vt:lpstr>
      <vt:lpstr>Actor Inheritance</vt:lpstr>
      <vt:lpstr>Use Case Specialization</vt:lpstr>
      <vt:lpstr>Analyzing Use Case Dependencies</vt:lpstr>
      <vt:lpstr>The &lt;&lt;include&gt;&gt; Dependency</vt:lpstr>
      <vt:lpstr>The &lt;&lt;include&gt;&gt; Dependency</vt:lpstr>
      <vt:lpstr>The &lt;&lt;include&gt;&gt; Dependency</vt:lpstr>
      <vt:lpstr>The &lt;&lt;include&gt;&gt; Dependency</vt:lpstr>
      <vt:lpstr>The &lt;&lt;extend&gt;&gt; Dependency</vt:lpstr>
      <vt:lpstr>The &lt;&lt;extend&gt;&gt; Dependency</vt:lpstr>
      <vt:lpstr>A Combined Example</vt:lpstr>
      <vt:lpstr>Packaging the Use Case Views</vt:lpstr>
      <vt:lpstr>Packaging the Use Case Views</vt:lpstr>
      <vt:lpstr>Packaging the Use Case Views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95</cp:revision>
  <dcterms:created xsi:type="dcterms:W3CDTF">2023-06-06T21:05:32Z</dcterms:created>
  <dcterms:modified xsi:type="dcterms:W3CDTF">2023-06-09T04:19:41Z</dcterms:modified>
</cp:coreProperties>
</file>