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6" r:id="rId4"/>
    <p:sldId id="294" r:id="rId5"/>
    <p:sldId id="260" r:id="rId6"/>
    <p:sldId id="262" r:id="rId7"/>
    <p:sldId id="307" r:id="rId8"/>
    <p:sldId id="308" r:id="rId9"/>
    <p:sldId id="265" r:id="rId10"/>
    <p:sldId id="309" r:id="rId11"/>
    <p:sldId id="266" r:id="rId12"/>
    <p:sldId id="263" r:id="rId13"/>
    <p:sldId id="267" r:id="rId14"/>
    <p:sldId id="310" r:id="rId15"/>
    <p:sldId id="268" r:id="rId16"/>
    <p:sldId id="311"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E61BE-0B26-EC19-4CCF-D7FD2829EF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1513FD-2B62-658D-6120-D2D1D40B9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13228D-514E-5790-16C0-2B171E4CF839}"/>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DCEF0203-25C3-960D-7E62-6AE510D1B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F2ECE8-C139-A3D9-59B9-E28D4E2E0A61}"/>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265774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5C195-29DF-AE16-48C8-D94F013907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4E7DA2-B5A8-8BCA-9CE5-8CDEBBF957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4B1E8-2F70-E59E-AF97-159583A4E79E}"/>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1F0F0EB7-E07A-5120-CCA6-2689F85388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514C70-62DA-ED3C-B71D-E0490014D1BA}"/>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4080655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FF6B20-6147-BB09-F0D1-0A947CED5D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602C0D-DA20-9D77-C2D4-983695CC52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879EA-D632-9120-9C15-11DECE562B5F}"/>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24E07602-A766-46F7-7405-A59B27CBE4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010E3-B976-DA66-B5AB-EDBEA1EDDF3A}"/>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131760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67309-D7B0-088E-EF88-4964FB7E8D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9B63AC-C6B2-24BA-F922-5AC49C98BF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F19E79-44BF-6FC3-48E0-B7254CE86E2A}"/>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84994C21-652E-2102-06EA-88F38D0E3F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FCE571-E180-4677-5C78-9201274CAC73}"/>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1103125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B4808-22E9-ED9D-D3F5-A845DD3C88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475F07-19A7-00F5-9EBA-217568D277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2CDD4C-81F3-75B1-F5AD-9559C0A52C02}"/>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277F9E82-B711-E0FE-A345-83604B1843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D3AF75-CEEE-CB86-2785-2453073AAC37}"/>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114942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B323-DCD2-D22C-3042-EB5113946F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B71201-8005-2430-B294-6D04F95734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EA464B-C369-E9EA-866A-20A33AD84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31FA13-0321-EA3E-1C61-1D0C86C80271}"/>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6" name="Footer Placeholder 5">
            <a:extLst>
              <a:ext uri="{FF2B5EF4-FFF2-40B4-BE49-F238E27FC236}">
                <a16:creationId xmlns:a16="http://schemas.microsoft.com/office/drawing/2014/main" id="{5FE91AF4-1C88-3158-EFA5-CEE75B6CEF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1C03CA-6B2B-E715-C9D4-259A8D26CC5E}"/>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394961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6DC12-3BDA-E15B-D4F8-367FDFA3CA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764919-EBA8-772E-BCE3-7FA7B56D4D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821484-FC0F-D94F-B08D-8E8D2FB0D0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905F41-ABFE-BF47-8584-25EC238FEA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D49A38-34CF-A867-9AE9-B3123EE35C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EA2DD4-D57A-0D84-62EF-ABFE55F76E9A}"/>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8" name="Footer Placeholder 7">
            <a:extLst>
              <a:ext uri="{FF2B5EF4-FFF2-40B4-BE49-F238E27FC236}">
                <a16:creationId xmlns:a16="http://schemas.microsoft.com/office/drawing/2014/main" id="{79F5DCD1-EF53-380F-42DD-7973976A36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256E95-D263-505F-D2F0-9EAFAF573557}"/>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3621140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9F954-A425-E2AE-39D2-35F2FACE15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D82607-FFE9-C24F-B498-44B32B714C73}"/>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4" name="Footer Placeholder 3">
            <a:extLst>
              <a:ext uri="{FF2B5EF4-FFF2-40B4-BE49-F238E27FC236}">
                <a16:creationId xmlns:a16="http://schemas.microsoft.com/office/drawing/2014/main" id="{2CA4AAE3-8FB7-007D-80F6-35D3C6C1F1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37016-BA3E-26A2-2364-3B66FED1EEE4}"/>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238207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BAE469-E56C-806C-D4AF-574CBBE671E7}"/>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3" name="Footer Placeholder 2">
            <a:extLst>
              <a:ext uri="{FF2B5EF4-FFF2-40B4-BE49-F238E27FC236}">
                <a16:creationId xmlns:a16="http://schemas.microsoft.com/office/drawing/2014/main" id="{07DD4BFB-1546-E3EA-25FB-7458B80211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A9D98D-0A5B-75E5-37C9-53B19F15066C}"/>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3463998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75837-614C-17DA-7349-6D90D0E15E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D4AC20-3810-D2C4-BD57-67D713427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D0DBED-53E8-3612-5E70-BD96FCCDA0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EA3653-834F-939C-A046-B5659E0DEBFD}"/>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6" name="Footer Placeholder 5">
            <a:extLst>
              <a:ext uri="{FF2B5EF4-FFF2-40B4-BE49-F238E27FC236}">
                <a16:creationId xmlns:a16="http://schemas.microsoft.com/office/drawing/2014/main" id="{C71D7CD1-2B60-3919-D1AF-64A8512384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80AD67-A252-9EAA-433E-E4F18281B865}"/>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273580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4CB35-CE70-8B14-CF11-819A5391BC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60CB49-026A-C0D3-ED9D-6271AC27A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8B2EBD-98CD-512E-3F1C-008ECC0089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19EE4C-336D-A521-2CEA-03D1E40B444E}"/>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6" name="Footer Placeholder 5">
            <a:extLst>
              <a:ext uri="{FF2B5EF4-FFF2-40B4-BE49-F238E27FC236}">
                <a16:creationId xmlns:a16="http://schemas.microsoft.com/office/drawing/2014/main" id="{00403C48-D5BF-CD9C-62DC-F19002A659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6EF0AC-8ED2-0C01-F946-B335C5A2CB15}"/>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3821113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123E67-D35B-11D3-1E61-471497528A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C812E2-0E19-72DE-BF92-22B61AE72A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2BEB4B-1B7D-F589-5EEF-E5C9DDE9D7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AB913A9F-B45D-9F8A-48A0-B8AD627DDB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52A159-963B-E563-2C47-93E117912E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E73DE8-4AD9-435B-8D29-52AD7BF8C263}" type="slidenum">
              <a:rPr lang="en-US" smtClean="0"/>
              <a:t>‹#›</a:t>
            </a:fld>
            <a:endParaRPr lang="en-US"/>
          </a:p>
        </p:txBody>
      </p:sp>
    </p:spTree>
    <p:extLst>
      <p:ext uri="{BB962C8B-B14F-4D97-AF65-F5344CB8AC3E}">
        <p14:creationId xmlns:p14="http://schemas.microsoft.com/office/powerpoint/2010/main" val="1174522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A7500-DDDC-A6DA-3009-AA5DBBB0449A}"/>
              </a:ext>
            </a:extLst>
          </p:cNvPr>
          <p:cNvSpPr>
            <a:spLocks noGrp="1"/>
          </p:cNvSpPr>
          <p:nvPr>
            <p:ph type="ctrTitle"/>
          </p:nvPr>
        </p:nvSpPr>
        <p:spPr/>
        <p:txBody>
          <a:bodyPr/>
          <a:lstStyle/>
          <a:p>
            <a:r>
              <a:rPr lang="en-US" dirty="0"/>
              <a:t>Module 4 (Part-1):</a:t>
            </a:r>
          </a:p>
        </p:txBody>
      </p:sp>
      <p:sp>
        <p:nvSpPr>
          <p:cNvPr id="3" name="Subtitle 2">
            <a:extLst>
              <a:ext uri="{FF2B5EF4-FFF2-40B4-BE49-F238E27FC236}">
                <a16:creationId xmlns:a16="http://schemas.microsoft.com/office/drawing/2014/main" id="{219A1161-31E9-0BDC-7E2D-600B6BDCC555}"/>
              </a:ext>
            </a:extLst>
          </p:cNvPr>
          <p:cNvSpPr>
            <a:spLocks noGrp="1"/>
          </p:cNvSpPr>
          <p:nvPr>
            <p:ph type="subTitle" idx="1"/>
          </p:nvPr>
        </p:nvSpPr>
        <p:spPr/>
        <p:txBody>
          <a:bodyPr>
            <a:normAutofit/>
          </a:bodyPr>
          <a:lstStyle/>
          <a:p>
            <a:r>
              <a:rPr lang="en-US" dirty="0"/>
              <a:t>Creating Use Case Scenarios and Forms</a:t>
            </a:r>
          </a:p>
        </p:txBody>
      </p:sp>
    </p:spTree>
    <p:extLst>
      <p:ext uri="{BB962C8B-B14F-4D97-AF65-F5344CB8AC3E}">
        <p14:creationId xmlns:p14="http://schemas.microsoft.com/office/powerpoint/2010/main" val="482567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40FA-4DC4-FC4D-9A93-2B584BFE7F6B}"/>
              </a:ext>
            </a:extLst>
          </p:cNvPr>
          <p:cNvSpPr>
            <a:spLocks noGrp="1"/>
          </p:cNvSpPr>
          <p:nvPr>
            <p:ph type="title"/>
          </p:nvPr>
        </p:nvSpPr>
        <p:spPr/>
        <p:txBody>
          <a:bodyPr/>
          <a:lstStyle/>
          <a:p>
            <a:r>
              <a:rPr lang="en-US" dirty="0"/>
              <a:t>Primary Use Case Scenario: Example</a:t>
            </a:r>
          </a:p>
        </p:txBody>
      </p:sp>
      <p:sp>
        <p:nvSpPr>
          <p:cNvPr id="4" name="Content Placeholder 3">
            <a:extLst>
              <a:ext uri="{FF2B5EF4-FFF2-40B4-BE49-F238E27FC236}">
                <a16:creationId xmlns:a16="http://schemas.microsoft.com/office/drawing/2014/main" id="{0F994DB8-CEFB-E125-0D2E-E00A4F1E354B}"/>
              </a:ext>
            </a:extLst>
          </p:cNvPr>
          <p:cNvSpPr>
            <a:spLocks noGrp="1"/>
          </p:cNvSpPr>
          <p:nvPr>
            <p:ph idx="1"/>
          </p:nvPr>
        </p:nvSpPr>
        <p:spPr>
          <a:xfrm>
            <a:off x="838200" y="1825624"/>
            <a:ext cx="10515600" cy="4834667"/>
          </a:xfrm>
        </p:spPr>
        <p:txBody>
          <a:bodyPr>
            <a:normAutofit/>
          </a:bodyPr>
          <a:lstStyle/>
          <a:p>
            <a:pPr marL="0" indent="0">
              <a:buNone/>
            </a:pPr>
            <a:r>
              <a:rPr lang="en-US" dirty="0"/>
              <a:t>The end:</a:t>
            </a:r>
          </a:p>
          <a:p>
            <a:pPr marL="457200" lvl="1" indent="0">
              <a:buNone/>
            </a:pPr>
            <a:r>
              <a:rPr lang="en-US" dirty="0"/>
              <a:t>The system assigns the payment guarantee to the reservation and changes the state of the  reservation to "confirmed". The system returns the reservation ID and booking details.</a:t>
            </a:r>
          </a:p>
        </p:txBody>
      </p:sp>
    </p:spTree>
    <p:extLst>
      <p:ext uri="{BB962C8B-B14F-4D97-AF65-F5344CB8AC3E}">
        <p14:creationId xmlns:p14="http://schemas.microsoft.com/office/powerpoint/2010/main" val="285302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51ECC-BB22-3772-A84B-251D47D7BE88}"/>
              </a:ext>
            </a:extLst>
          </p:cNvPr>
          <p:cNvSpPr>
            <a:spLocks noGrp="1"/>
          </p:cNvSpPr>
          <p:nvPr>
            <p:ph type="title"/>
          </p:nvPr>
        </p:nvSpPr>
        <p:spPr/>
        <p:txBody>
          <a:bodyPr/>
          <a:lstStyle/>
          <a:p>
            <a:r>
              <a:rPr lang="en-US" dirty="0"/>
              <a:t>Secondary Use Case Scenario: Example</a:t>
            </a:r>
          </a:p>
        </p:txBody>
      </p:sp>
      <p:sp>
        <p:nvSpPr>
          <p:cNvPr id="4" name="Content Placeholder 3">
            <a:extLst>
              <a:ext uri="{FF2B5EF4-FFF2-40B4-BE49-F238E27FC236}">
                <a16:creationId xmlns:a16="http://schemas.microsoft.com/office/drawing/2014/main" id="{FF5DF67C-9B65-5946-74A8-E9DCDD627E2C}"/>
              </a:ext>
            </a:extLst>
          </p:cNvPr>
          <p:cNvSpPr>
            <a:spLocks noGrp="1"/>
          </p:cNvSpPr>
          <p:nvPr>
            <p:ph idx="1"/>
          </p:nvPr>
        </p:nvSpPr>
        <p:spPr/>
        <p:txBody>
          <a:bodyPr>
            <a:normAutofit fontScale="92500" lnSpcReduction="10000"/>
          </a:bodyPr>
          <a:lstStyle/>
          <a:p>
            <a:pPr marL="0" indent="0">
              <a:buNone/>
            </a:pPr>
            <a:r>
              <a:rPr lang="en-US" b="1" dirty="0"/>
              <a:t>The beginning:</a:t>
            </a:r>
          </a:p>
          <a:p>
            <a:pPr marL="914400" indent="-914400">
              <a:buNone/>
            </a:pPr>
            <a:r>
              <a:rPr lang="en-US" dirty="0"/>
              <a:t>	The use case begins when the booking agent receives a request to make a reservation for rooms in the hotel.</a:t>
            </a:r>
          </a:p>
          <a:p>
            <a:pPr marL="0" indent="0">
              <a:buNone/>
            </a:pPr>
            <a:r>
              <a:rPr lang="en-US" b="1" dirty="0"/>
              <a:t>The middle:</a:t>
            </a:r>
          </a:p>
          <a:p>
            <a:pPr marL="965200" indent="-965200">
              <a:buNone/>
            </a:pPr>
            <a:r>
              <a:rPr lang="en-US" dirty="0"/>
              <a:t>	The booking agent enters the arrival date, the departure date, and the quantity of each type of room that is required. The booking agent then submits the entered details. </a:t>
            </a:r>
            <a:r>
              <a:rPr lang="en-US" dirty="0">
                <a:highlight>
                  <a:srgbClr val="FFFF00"/>
                </a:highlight>
              </a:rPr>
              <a:t>The system responds that there are no rooms available of any type for the date range specified in the request.</a:t>
            </a:r>
          </a:p>
          <a:p>
            <a:pPr marL="0" indent="0">
              <a:buNone/>
            </a:pPr>
            <a:r>
              <a:rPr lang="en-US" b="1" dirty="0"/>
              <a:t>The end:</a:t>
            </a:r>
          </a:p>
          <a:p>
            <a:pPr marL="0" indent="0">
              <a:buNone/>
            </a:pPr>
            <a:r>
              <a:rPr lang="en-US" dirty="0"/>
              <a:t>	</a:t>
            </a:r>
            <a:r>
              <a:rPr lang="en-US" dirty="0">
                <a:highlight>
                  <a:srgbClr val="FFFF00"/>
                </a:highlight>
              </a:rPr>
              <a:t>The use case ends.</a:t>
            </a:r>
          </a:p>
          <a:p>
            <a:pPr marL="0" indent="0">
              <a:buNone/>
            </a:pPr>
            <a:endParaRPr lang="en-US" dirty="0"/>
          </a:p>
          <a:p>
            <a:endParaRPr lang="en-US" dirty="0"/>
          </a:p>
        </p:txBody>
      </p:sp>
    </p:spTree>
    <p:extLst>
      <p:ext uri="{BB962C8B-B14F-4D97-AF65-F5344CB8AC3E}">
        <p14:creationId xmlns:p14="http://schemas.microsoft.com/office/powerpoint/2010/main" val="3248267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1568-A740-C733-E797-08E071A89CA8}"/>
              </a:ext>
            </a:extLst>
          </p:cNvPr>
          <p:cNvSpPr>
            <a:spLocks noGrp="1"/>
          </p:cNvSpPr>
          <p:nvPr>
            <p:ph type="title"/>
          </p:nvPr>
        </p:nvSpPr>
        <p:spPr/>
        <p:txBody>
          <a:bodyPr/>
          <a:lstStyle/>
          <a:p>
            <a:r>
              <a:rPr lang="en-US" dirty="0"/>
              <a:t>Supplementary Specifications</a:t>
            </a:r>
          </a:p>
        </p:txBody>
      </p:sp>
      <p:sp>
        <p:nvSpPr>
          <p:cNvPr id="4" name="Content Placeholder 3">
            <a:extLst>
              <a:ext uri="{FF2B5EF4-FFF2-40B4-BE49-F238E27FC236}">
                <a16:creationId xmlns:a16="http://schemas.microsoft.com/office/drawing/2014/main" id="{9B93131E-AEA2-4D4B-70DF-9CF34EA16D73}"/>
              </a:ext>
            </a:extLst>
          </p:cNvPr>
          <p:cNvSpPr>
            <a:spLocks noGrp="1"/>
          </p:cNvSpPr>
          <p:nvPr>
            <p:ph idx="1"/>
          </p:nvPr>
        </p:nvSpPr>
        <p:spPr/>
        <p:txBody>
          <a:bodyPr>
            <a:normAutofit/>
          </a:bodyPr>
          <a:lstStyle/>
          <a:p>
            <a:pPr marL="0" indent="0">
              <a:buNone/>
            </a:pPr>
            <a:r>
              <a:rPr lang="en-US" dirty="0"/>
              <a:t>Some of the project information that you gather cannot be stored with the use cases because this information needs to be shared by several use cases.</a:t>
            </a:r>
          </a:p>
          <a:p>
            <a:pPr marL="0" indent="0">
              <a:buNone/>
            </a:pPr>
            <a:endParaRPr lang="en-US" dirty="0"/>
          </a:p>
          <a:p>
            <a:pPr marL="0" indent="0">
              <a:buNone/>
            </a:pPr>
            <a:r>
              <a:rPr lang="en-US" dirty="0"/>
              <a:t>This additional information can be documented in a Supplementary Specification Document, which often contains:</a:t>
            </a:r>
          </a:p>
          <a:p>
            <a:pPr lvl="1">
              <a:buFont typeface="Wingdings" panose="05000000000000000000" pitchFamily="2" charset="2"/>
              <a:buChar char="ü"/>
            </a:pPr>
            <a:r>
              <a:rPr lang="en-US" dirty="0"/>
              <a:t>NFRs</a:t>
            </a:r>
          </a:p>
          <a:p>
            <a:pPr lvl="1">
              <a:buFont typeface="Wingdings" panose="05000000000000000000" pitchFamily="2" charset="2"/>
              <a:buChar char="ü"/>
            </a:pPr>
            <a:r>
              <a:rPr lang="en-US" dirty="0"/>
              <a:t>Project Risks</a:t>
            </a:r>
          </a:p>
          <a:p>
            <a:pPr lvl="1">
              <a:buFont typeface="Wingdings" panose="05000000000000000000" pitchFamily="2" charset="2"/>
              <a:buChar char="ü"/>
            </a:pPr>
            <a:r>
              <a:rPr lang="en-US" dirty="0"/>
              <a:t>Project Constraints</a:t>
            </a:r>
          </a:p>
          <a:p>
            <a:pPr lvl="1">
              <a:buFont typeface="Wingdings" panose="05000000000000000000" pitchFamily="2" charset="2"/>
              <a:buChar char="ü"/>
            </a:pPr>
            <a:r>
              <a:rPr lang="en-US" dirty="0"/>
              <a:t>Glossary of Terms</a:t>
            </a:r>
          </a:p>
        </p:txBody>
      </p:sp>
    </p:spTree>
    <p:extLst>
      <p:ext uri="{BB962C8B-B14F-4D97-AF65-F5344CB8AC3E}">
        <p14:creationId xmlns:p14="http://schemas.microsoft.com/office/powerpoint/2010/main" val="1120723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D44DE-00C7-742B-6698-B63E02F2FD13}"/>
              </a:ext>
            </a:extLst>
          </p:cNvPr>
          <p:cNvSpPr>
            <a:spLocks noGrp="1"/>
          </p:cNvSpPr>
          <p:nvPr>
            <p:ph type="title"/>
          </p:nvPr>
        </p:nvSpPr>
        <p:spPr/>
        <p:txBody>
          <a:bodyPr/>
          <a:lstStyle/>
          <a:p>
            <a:r>
              <a:rPr lang="en-US" dirty="0"/>
              <a:t>Non-Functional Requirements (NFRs)</a:t>
            </a:r>
          </a:p>
        </p:txBody>
      </p:sp>
      <p:sp>
        <p:nvSpPr>
          <p:cNvPr id="4" name="Content Placeholder 3">
            <a:extLst>
              <a:ext uri="{FF2B5EF4-FFF2-40B4-BE49-F238E27FC236}">
                <a16:creationId xmlns:a16="http://schemas.microsoft.com/office/drawing/2014/main" id="{E4CEF465-5F9B-FCCB-F054-23E843E0B896}"/>
              </a:ext>
            </a:extLst>
          </p:cNvPr>
          <p:cNvSpPr>
            <a:spLocks noGrp="1"/>
          </p:cNvSpPr>
          <p:nvPr>
            <p:ph idx="1"/>
          </p:nvPr>
        </p:nvSpPr>
        <p:spPr/>
        <p:txBody>
          <a:bodyPr/>
          <a:lstStyle/>
          <a:p>
            <a:pPr>
              <a:buFont typeface="Wingdings" panose="05000000000000000000" pitchFamily="2" charset="2"/>
              <a:buChar char="Ø"/>
            </a:pPr>
            <a:r>
              <a:rPr lang="en-US" dirty="0"/>
              <a:t>Non-functional requirements (NFRs) define the qualitative characteristics of the system. As in an animal, the NFRs describe strength, speed, and agility of the internal features of the animal. How fast can the animal move? How much weigh can the animal carry?</a:t>
            </a:r>
          </a:p>
          <a:p>
            <a:pPr>
              <a:buFont typeface="Wingdings" panose="05000000000000000000" pitchFamily="2" charset="2"/>
              <a:buChar char="Ø"/>
            </a:pPr>
            <a:r>
              <a:rPr lang="en-US" dirty="0"/>
              <a:t>Any adverbial phrase can be an NFR</a:t>
            </a:r>
          </a:p>
        </p:txBody>
      </p:sp>
    </p:spTree>
    <p:extLst>
      <p:ext uri="{BB962C8B-B14F-4D97-AF65-F5344CB8AC3E}">
        <p14:creationId xmlns:p14="http://schemas.microsoft.com/office/powerpoint/2010/main" val="2295976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768C-7FB6-08D7-A258-7E0A3C36FD53}"/>
              </a:ext>
            </a:extLst>
          </p:cNvPr>
          <p:cNvSpPr>
            <a:spLocks noGrp="1"/>
          </p:cNvSpPr>
          <p:nvPr>
            <p:ph type="title"/>
          </p:nvPr>
        </p:nvSpPr>
        <p:spPr/>
        <p:txBody>
          <a:bodyPr/>
          <a:lstStyle/>
          <a:p>
            <a:r>
              <a:rPr lang="en-US" dirty="0"/>
              <a:t>NFRs: Examples</a:t>
            </a:r>
          </a:p>
        </p:txBody>
      </p:sp>
      <p:sp>
        <p:nvSpPr>
          <p:cNvPr id="4" name="Content Placeholder 3">
            <a:extLst>
              <a:ext uri="{FF2B5EF4-FFF2-40B4-BE49-F238E27FC236}">
                <a16:creationId xmlns:a16="http://schemas.microsoft.com/office/drawing/2014/main" id="{7F902625-8985-D990-7BD8-62C4715FFF07}"/>
              </a:ext>
            </a:extLst>
          </p:cNvPr>
          <p:cNvSpPr>
            <a:spLocks noGrp="1"/>
          </p:cNvSpPr>
          <p:nvPr>
            <p:ph idx="1"/>
          </p:nvPr>
        </p:nvSpPr>
        <p:spPr/>
        <p:txBody>
          <a:bodyPr>
            <a:normAutofit fontScale="92500"/>
          </a:bodyPr>
          <a:lstStyle/>
          <a:p>
            <a:pPr>
              <a:buFont typeface="Wingdings" panose="05000000000000000000" pitchFamily="2" charset="2"/>
              <a:buChar char="Ø"/>
            </a:pPr>
            <a:r>
              <a:rPr lang="en-US" b="1" dirty="0"/>
              <a:t>NFR1:</a:t>
            </a:r>
            <a:r>
              <a:rPr lang="en-US" dirty="0"/>
              <a:t>The system must support 200 simultaneous users in the Web application.</a:t>
            </a:r>
          </a:p>
          <a:p>
            <a:pPr>
              <a:buFont typeface="Wingdings" panose="05000000000000000000" pitchFamily="2" charset="2"/>
              <a:buChar char="Ø"/>
            </a:pPr>
            <a:r>
              <a:rPr lang="en-US" b="1" dirty="0"/>
              <a:t>NFR2:</a:t>
            </a:r>
            <a:r>
              <a:rPr lang="en-US" dirty="0"/>
              <a:t>The process for completing any reservation activity must take the average user no more than 10 minutes to finish.</a:t>
            </a:r>
          </a:p>
          <a:p>
            <a:pPr>
              <a:buFont typeface="Wingdings" panose="05000000000000000000" pitchFamily="2" charset="2"/>
              <a:buChar char="Ø"/>
            </a:pPr>
            <a:r>
              <a:rPr lang="en-US" b="1" dirty="0"/>
              <a:t>NFR3: </a:t>
            </a:r>
            <a:r>
              <a:rPr lang="en-US" dirty="0"/>
              <a:t>The capacity of reservation records could grow to 2,600 per month.</a:t>
            </a:r>
          </a:p>
          <a:p>
            <a:pPr>
              <a:buFont typeface="Wingdings" panose="05000000000000000000" pitchFamily="2" charset="2"/>
              <a:buChar char="Ø"/>
            </a:pPr>
            <a:r>
              <a:rPr lang="en-US" b="1" dirty="0"/>
              <a:t>NFR4:</a:t>
            </a:r>
            <a:r>
              <a:rPr lang="en-US" dirty="0"/>
              <a:t>The Web access should use the HTTPS transport layer when critical customer information is being communicated.</a:t>
            </a:r>
          </a:p>
          <a:p>
            <a:pPr>
              <a:buFont typeface="Wingdings" panose="05000000000000000000" pitchFamily="2" charset="2"/>
              <a:buChar char="Ø"/>
            </a:pPr>
            <a:r>
              <a:rPr lang="en-US" b="1" dirty="0"/>
              <a:t>NFR5:</a:t>
            </a:r>
            <a:r>
              <a:rPr lang="en-US" dirty="0"/>
              <a:t>The numerical accuracy of all financial calculations (for example, report and customer receipts) should follow a 2-significant-digit precision with standard rounding of intermediate results.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3001848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768C-7FB6-08D7-A258-7E0A3C36FD53}"/>
              </a:ext>
            </a:extLst>
          </p:cNvPr>
          <p:cNvSpPr>
            <a:spLocks noGrp="1"/>
          </p:cNvSpPr>
          <p:nvPr>
            <p:ph type="title"/>
          </p:nvPr>
        </p:nvSpPr>
        <p:spPr/>
        <p:txBody>
          <a:bodyPr/>
          <a:lstStyle/>
          <a:p>
            <a:r>
              <a:rPr lang="en-US" dirty="0"/>
              <a:t>NFRs: Examples</a:t>
            </a:r>
          </a:p>
        </p:txBody>
      </p:sp>
      <p:sp>
        <p:nvSpPr>
          <p:cNvPr id="4" name="Content Placeholder 3">
            <a:extLst>
              <a:ext uri="{FF2B5EF4-FFF2-40B4-BE49-F238E27FC236}">
                <a16:creationId xmlns:a16="http://schemas.microsoft.com/office/drawing/2014/main" id="{7F902625-8985-D990-7BD8-62C4715FFF07}"/>
              </a:ext>
            </a:extLst>
          </p:cNvPr>
          <p:cNvSpPr>
            <a:spLocks noGrp="1"/>
          </p:cNvSpPr>
          <p:nvPr>
            <p:ph idx="1"/>
          </p:nvPr>
        </p:nvSpPr>
        <p:spPr/>
        <p:txBody>
          <a:bodyPr>
            <a:normAutofit/>
          </a:bodyPr>
          <a:lstStyle/>
          <a:p>
            <a:pPr>
              <a:buFont typeface="Wingdings" panose="05000000000000000000" pitchFamily="2" charset="2"/>
              <a:buChar char="Ø"/>
            </a:pPr>
            <a:r>
              <a:rPr lang="en-US" b="1" dirty="0"/>
              <a:t>NFR6:</a:t>
            </a:r>
            <a:r>
              <a:rPr lang="en-US" dirty="0"/>
              <a:t>The System must be available "7 by 24 by 365". However, the application can be shut down for maintenance once a week for one hour. This maintenance activity should be scheduled between 3am and 6pm.</a:t>
            </a:r>
          </a:p>
          <a:p>
            <a:pPr>
              <a:buFont typeface="Wingdings" panose="05000000000000000000" pitchFamily="2" charset="2"/>
              <a:buChar char="Ø"/>
            </a:pPr>
            <a:r>
              <a:rPr lang="en-US" b="1" dirty="0"/>
              <a:t>NFR7:</a:t>
            </a:r>
            <a:r>
              <a:rPr lang="en-US" dirty="0"/>
              <a:t>Based on historical evidence, there are approximately 600 reservations per month per property.</a:t>
            </a:r>
          </a:p>
          <a:p>
            <a:pPr>
              <a:buFont typeface="Wingdings" panose="05000000000000000000" pitchFamily="2" charset="2"/>
              <a:buChar char="Ø"/>
            </a:pPr>
            <a:r>
              <a:rPr lang="en-US" b="1" dirty="0"/>
              <a:t>NFR8:</a:t>
            </a:r>
            <a:r>
              <a:rPr lang="en-US" dirty="0"/>
              <a:t>The search for available rooms must take no longer than 30 seconds.</a:t>
            </a:r>
          </a:p>
        </p:txBody>
      </p:sp>
    </p:spTree>
    <p:extLst>
      <p:ext uri="{BB962C8B-B14F-4D97-AF65-F5344CB8AC3E}">
        <p14:creationId xmlns:p14="http://schemas.microsoft.com/office/powerpoint/2010/main" val="2520132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BD531-18A6-CB43-BC04-CBBFFC21E0EB}"/>
              </a:ext>
            </a:extLst>
          </p:cNvPr>
          <p:cNvSpPr>
            <a:spLocks noGrp="1"/>
          </p:cNvSpPr>
          <p:nvPr>
            <p:ph type="title"/>
          </p:nvPr>
        </p:nvSpPr>
        <p:spPr/>
        <p:txBody>
          <a:bodyPr/>
          <a:lstStyle/>
          <a:p>
            <a:r>
              <a:rPr lang="en-US" dirty="0"/>
              <a:t>Glossary of Terms</a:t>
            </a:r>
          </a:p>
        </p:txBody>
      </p:sp>
      <p:sp>
        <p:nvSpPr>
          <p:cNvPr id="4" name="Content Placeholder 3">
            <a:extLst>
              <a:ext uri="{FF2B5EF4-FFF2-40B4-BE49-F238E27FC236}">
                <a16:creationId xmlns:a16="http://schemas.microsoft.com/office/drawing/2014/main" id="{74AB90C8-C62E-F5EB-30BA-2DB52BD775A0}"/>
              </a:ext>
            </a:extLst>
          </p:cNvPr>
          <p:cNvSpPr>
            <a:spLocks noGrp="1"/>
          </p:cNvSpPr>
          <p:nvPr>
            <p:ph idx="1"/>
          </p:nvPr>
        </p:nvSpPr>
        <p:spPr/>
        <p:txBody>
          <a:bodyPr/>
          <a:lstStyle/>
          <a:p>
            <a:pPr marL="0" indent="0">
              <a:buNone/>
            </a:pPr>
            <a:r>
              <a:rPr lang="en-US" dirty="0"/>
              <a:t>The Glossary of Terms defines business or IT terms that will be used in the project.</a:t>
            </a:r>
          </a:p>
          <a:p>
            <a:pPr marL="0" indent="0">
              <a:buNone/>
            </a:pPr>
            <a:endParaRPr lang="en-US" dirty="0"/>
          </a:p>
          <a:p>
            <a:pPr marL="0" indent="0">
              <a:buNone/>
            </a:pPr>
            <a:r>
              <a:rPr lang="en-US" dirty="0"/>
              <a:t>This is a living document, which should be appended with new terms, or amended if a term is found to be incorrect or needs redefinition.</a:t>
            </a:r>
          </a:p>
        </p:txBody>
      </p:sp>
    </p:spTree>
    <p:extLst>
      <p:ext uri="{BB962C8B-B14F-4D97-AF65-F5344CB8AC3E}">
        <p14:creationId xmlns:p14="http://schemas.microsoft.com/office/powerpoint/2010/main" val="1398697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BD531-18A6-CB43-BC04-CBBFFC21E0EB}"/>
              </a:ext>
            </a:extLst>
          </p:cNvPr>
          <p:cNvSpPr>
            <a:spLocks noGrp="1"/>
          </p:cNvSpPr>
          <p:nvPr>
            <p:ph type="title"/>
          </p:nvPr>
        </p:nvSpPr>
        <p:spPr/>
        <p:txBody>
          <a:bodyPr/>
          <a:lstStyle/>
          <a:p>
            <a:r>
              <a:rPr lang="en-US" dirty="0"/>
              <a:t>Glossary of Terms: Example</a:t>
            </a:r>
          </a:p>
        </p:txBody>
      </p:sp>
      <p:pic>
        <p:nvPicPr>
          <p:cNvPr id="9" name="Content Placeholder 8">
            <a:extLst>
              <a:ext uri="{FF2B5EF4-FFF2-40B4-BE49-F238E27FC236}">
                <a16:creationId xmlns:a16="http://schemas.microsoft.com/office/drawing/2014/main" id="{D172BFCC-E40B-146B-5098-84AC8161DE3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8538" y="1252911"/>
            <a:ext cx="10050020" cy="5327870"/>
          </a:xfrm>
        </p:spPr>
      </p:pic>
    </p:spTree>
    <p:extLst>
      <p:ext uri="{BB962C8B-B14F-4D97-AF65-F5344CB8AC3E}">
        <p14:creationId xmlns:p14="http://schemas.microsoft.com/office/powerpoint/2010/main" val="4001670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2CF9A-B8DD-90D5-80B7-D8B80ACF2402}"/>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A7DCF64-03AE-818D-CD6E-5F4E8F6D82AB}"/>
              </a:ext>
            </a:extLst>
          </p:cNvPr>
          <p:cNvSpPr>
            <a:spLocks noGrp="1"/>
          </p:cNvSpPr>
          <p:nvPr>
            <p:ph idx="1"/>
          </p:nvPr>
        </p:nvSpPr>
        <p:spPr>
          <a:xfrm>
            <a:off x="455860" y="1464676"/>
            <a:ext cx="10897939" cy="5212849"/>
          </a:xfrm>
        </p:spPr>
        <p:txBody>
          <a:bodyPr>
            <a:normAutofit/>
          </a:bodyPr>
          <a:lstStyle/>
          <a:p>
            <a:pPr marL="0" indent="0">
              <a:buNone/>
            </a:pPr>
            <a:r>
              <a:rPr lang="en-US" dirty="0"/>
              <a:t>Upon Completion of this module, you should be able to:</a:t>
            </a:r>
          </a:p>
          <a:p>
            <a:pPr>
              <a:buFont typeface="Wingdings" panose="05000000000000000000" pitchFamily="2" charset="2"/>
              <a:buChar char="ü"/>
            </a:pPr>
            <a:r>
              <a:rPr lang="en-US" dirty="0"/>
              <a:t>Identify the document scenarios for a use case.</a:t>
            </a:r>
          </a:p>
          <a:p>
            <a:pPr>
              <a:buFont typeface="Wingdings" panose="05000000000000000000" pitchFamily="2" charset="2"/>
              <a:buChar char="ü"/>
            </a:pPr>
            <a:r>
              <a:rPr lang="en-US" dirty="0"/>
              <a:t>Create a Use Case form describing a summary of the scenarios in the main and alternate flows</a:t>
            </a:r>
          </a:p>
          <a:p>
            <a:pPr>
              <a:buFont typeface="Wingdings" panose="05000000000000000000" pitchFamily="2" charset="2"/>
              <a:buChar char="ü"/>
            </a:pPr>
            <a:r>
              <a:rPr lang="en-US" dirty="0"/>
              <a:t>Describe how to reference included and extending use cases.</a:t>
            </a:r>
          </a:p>
          <a:p>
            <a:pPr>
              <a:buFont typeface="Wingdings" panose="05000000000000000000" pitchFamily="2" charset="2"/>
              <a:buChar char="ü"/>
            </a:pPr>
            <a:r>
              <a:rPr lang="en-US" dirty="0"/>
              <a:t>Identify and document non-functional requirements (NFRs), business rules, risks, and priorities for a use case</a:t>
            </a:r>
          </a:p>
          <a:p>
            <a:pPr>
              <a:buFont typeface="Wingdings" panose="05000000000000000000" pitchFamily="2" charset="2"/>
              <a:buChar char="ü"/>
            </a:pPr>
            <a:r>
              <a:rPr lang="en-US" dirty="0"/>
              <a:t>Identify the purpose of a Supplementary Specification Document.</a:t>
            </a:r>
          </a:p>
        </p:txBody>
      </p:sp>
    </p:spTree>
    <p:extLst>
      <p:ext uri="{BB962C8B-B14F-4D97-AF65-F5344CB8AC3E}">
        <p14:creationId xmlns:p14="http://schemas.microsoft.com/office/powerpoint/2010/main" val="2814926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5D45805-C59D-391B-A7DB-A6B1B9DD412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64418" y="365125"/>
            <a:ext cx="8331647" cy="5989942"/>
          </a:xfrm>
        </p:spPr>
      </p:pic>
      <p:sp>
        <p:nvSpPr>
          <p:cNvPr id="2" name="Title 1">
            <a:extLst>
              <a:ext uri="{FF2B5EF4-FFF2-40B4-BE49-F238E27FC236}">
                <a16:creationId xmlns:a16="http://schemas.microsoft.com/office/drawing/2014/main" id="{6BEA1746-A889-D817-9C0A-6004E3ED8C21}"/>
              </a:ext>
            </a:extLst>
          </p:cNvPr>
          <p:cNvSpPr>
            <a:spLocks noGrp="1"/>
          </p:cNvSpPr>
          <p:nvPr>
            <p:ph type="title"/>
          </p:nvPr>
        </p:nvSpPr>
        <p:spPr/>
        <p:txBody>
          <a:bodyPr/>
          <a:lstStyle/>
          <a:p>
            <a:r>
              <a:rPr lang="en-US" dirty="0"/>
              <a:t>Process Map</a:t>
            </a:r>
          </a:p>
        </p:txBody>
      </p:sp>
    </p:spTree>
    <p:extLst>
      <p:ext uri="{BB962C8B-B14F-4D97-AF65-F5344CB8AC3E}">
        <p14:creationId xmlns:p14="http://schemas.microsoft.com/office/powerpoint/2010/main" val="1335267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CED4A-9239-8586-3C10-5F1AA6A059F5}"/>
              </a:ext>
            </a:extLst>
          </p:cNvPr>
          <p:cNvSpPr>
            <a:spLocks noGrp="1"/>
          </p:cNvSpPr>
          <p:nvPr>
            <p:ph type="title"/>
          </p:nvPr>
        </p:nvSpPr>
        <p:spPr/>
        <p:txBody>
          <a:bodyPr/>
          <a:lstStyle/>
          <a:p>
            <a:r>
              <a:rPr lang="en-US" dirty="0"/>
              <a:t>Recording Use Case Scenarios</a:t>
            </a:r>
          </a:p>
        </p:txBody>
      </p:sp>
      <p:sp>
        <p:nvSpPr>
          <p:cNvPr id="4" name="Content Placeholder 3">
            <a:extLst>
              <a:ext uri="{FF2B5EF4-FFF2-40B4-BE49-F238E27FC236}">
                <a16:creationId xmlns:a16="http://schemas.microsoft.com/office/drawing/2014/main" id="{72412A66-8AB9-0010-8F7E-E18CF3256526}"/>
              </a:ext>
            </a:extLst>
          </p:cNvPr>
          <p:cNvSpPr>
            <a:spLocks noGrp="1"/>
          </p:cNvSpPr>
          <p:nvPr>
            <p:ph idx="1"/>
          </p:nvPr>
        </p:nvSpPr>
        <p:spPr>
          <a:xfrm>
            <a:off x="838199" y="1825625"/>
            <a:ext cx="10764795" cy="4667250"/>
          </a:xfrm>
        </p:spPr>
        <p:txBody>
          <a:bodyPr>
            <a:normAutofit/>
          </a:bodyPr>
          <a:lstStyle/>
          <a:p>
            <a:pPr marL="0" indent="0">
              <a:buNone/>
            </a:pPr>
            <a:r>
              <a:rPr lang="en-US" dirty="0"/>
              <a:t>A Use Case Scenario is a concrete example of a use case.</a:t>
            </a:r>
          </a:p>
          <a:p>
            <a:pPr marL="0" indent="0">
              <a:buNone/>
            </a:pPr>
            <a:r>
              <a:rPr lang="en-US" dirty="0"/>
              <a:t>A Use Case scenario should:</a:t>
            </a:r>
          </a:p>
          <a:p>
            <a:pPr lvl="1"/>
            <a:r>
              <a:rPr lang="en-US" dirty="0"/>
              <a:t>Be as specific as possible</a:t>
            </a:r>
          </a:p>
          <a:p>
            <a:pPr lvl="1"/>
            <a:r>
              <a:rPr lang="en-US" dirty="0"/>
              <a:t>Never contain conditional statements</a:t>
            </a:r>
          </a:p>
          <a:p>
            <a:pPr lvl="1"/>
            <a:r>
              <a:rPr lang="en-US" dirty="0"/>
              <a:t>Begin the same way but have different outcomes</a:t>
            </a:r>
          </a:p>
          <a:p>
            <a:pPr lvl="1"/>
            <a:r>
              <a:rPr lang="en-US" dirty="0"/>
              <a:t>Not specify too many use interface details</a:t>
            </a:r>
          </a:p>
          <a:p>
            <a:pPr lvl="1"/>
            <a:r>
              <a:rPr lang="en-US" dirty="0"/>
              <a:t>Show successful as well as unsuccessful outcomes (in different scenarios)</a:t>
            </a:r>
          </a:p>
          <a:p>
            <a:endParaRPr lang="en-US" dirty="0"/>
          </a:p>
          <a:p>
            <a:pPr marL="0" indent="0">
              <a:buNone/>
            </a:pPr>
            <a:r>
              <a:rPr lang="en-US" dirty="0"/>
              <a:t>Use Case scenarios drive several other OOAD workflows.</a:t>
            </a:r>
          </a:p>
        </p:txBody>
      </p:sp>
    </p:spTree>
    <p:extLst>
      <p:ext uri="{BB962C8B-B14F-4D97-AF65-F5344CB8AC3E}">
        <p14:creationId xmlns:p14="http://schemas.microsoft.com/office/powerpoint/2010/main" val="1564054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CED4A-9239-8586-3C10-5F1AA6A059F5}"/>
              </a:ext>
            </a:extLst>
          </p:cNvPr>
          <p:cNvSpPr>
            <a:spLocks noGrp="1"/>
          </p:cNvSpPr>
          <p:nvPr>
            <p:ph type="title"/>
          </p:nvPr>
        </p:nvSpPr>
        <p:spPr/>
        <p:txBody>
          <a:bodyPr/>
          <a:lstStyle/>
          <a:p>
            <a:r>
              <a:rPr lang="en-US" dirty="0"/>
              <a:t>Selecting Use Case Scenarios</a:t>
            </a:r>
          </a:p>
        </p:txBody>
      </p:sp>
      <p:sp>
        <p:nvSpPr>
          <p:cNvPr id="4" name="Content Placeholder 3">
            <a:extLst>
              <a:ext uri="{FF2B5EF4-FFF2-40B4-BE49-F238E27FC236}">
                <a16:creationId xmlns:a16="http://schemas.microsoft.com/office/drawing/2014/main" id="{72412A66-8AB9-0010-8F7E-E18CF3256526}"/>
              </a:ext>
            </a:extLst>
          </p:cNvPr>
          <p:cNvSpPr>
            <a:spLocks noGrp="1"/>
          </p:cNvSpPr>
          <p:nvPr>
            <p:ph idx="1"/>
          </p:nvPr>
        </p:nvSpPr>
        <p:spPr>
          <a:xfrm>
            <a:off x="838199" y="1825625"/>
            <a:ext cx="10764795" cy="4667250"/>
          </a:xfrm>
        </p:spPr>
        <p:txBody>
          <a:bodyPr>
            <a:normAutofit lnSpcReduction="10000"/>
          </a:bodyPr>
          <a:lstStyle/>
          <a:p>
            <a:pPr marL="0" indent="0">
              <a:buNone/>
            </a:pPr>
            <a:r>
              <a:rPr lang="en-US" dirty="0"/>
              <a:t>While it is ideal to have multiple scenarios for all use cases, doing so would take a lot of time. Therefore, you can select appropriate scenarios by the following criteria:</a:t>
            </a:r>
          </a:p>
          <a:p>
            <a:pPr>
              <a:buFont typeface="Wingdings" panose="05000000000000000000" pitchFamily="2" charset="2"/>
              <a:buChar char="Ø"/>
            </a:pPr>
            <a:r>
              <a:rPr lang="en-US" dirty="0"/>
              <a:t>The use case involves a complex interaction with the actor</a:t>
            </a:r>
          </a:p>
          <a:p>
            <a:pPr>
              <a:buFont typeface="Wingdings" panose="05000000000000000000" pitchFamily="2" charset="2"/>
              <a:buChar char="Ø"/>
            </a:pPr>
            <a:r>
              <a:rPr lang="en-US" dirty="0"/>
              <a:t>The use case has several potential failure points, such as an interaction with external systems or a database.</a:t>
            </a:r>
          </a:p>
          <a:p>
            <a:pPr marL="0" indent="0">
              <a:buNone/>
            </a:pPr>
            <a:endParaRPr lang="en-US" dirty="0"/>
          </a:p>
          <a:p>
            <a:pPr marL="0" indent="0">
              <a:buNone/>
            </a:pPr>
            <a:r>
              <a:rPr lang="en-US" dirty="0"/>
              <a:t>There are two types of scenarios:</a:t>
            </a:r>
          </a:p>
          <a:p>
            <a:pPr>
              <a:buFont typeface="Wingdings" panose="05000000000000000000" pitchFamily="2" charset="2"/>
              <a:buChar char="Ø"/>
            </a:pPr>
            <a:r>
              <a:rPr lang="en-US" dirty="0"/>
              <a:t>Primary (Happy) scenarios record successful results.</a:t>
            </a:r>
          </a:p>
          <a:p>
            <a:pPr>
              <a:buFont typeface="Wingdings" panose="05000000000000000000" pitchFamily="2" charset="2"/>
              <a:buChar char="Ø"/>
            </a:pPr>
            <a:r>
              <a:rPr lang="en-US" dirty="0"/>
              <a:t>Secondary (Sad) scenarios record failure events.</a:t>
            </a:r>
          </a:p>
        </p:txBody>
      </p:sp>
    </p:spTree>
    <p:extLst>
      <p:ext uri="{BB962C8B-B14F-4D97-AF65-F5344CB8AC3E}">
        <p14:creationId xmlns:p14="http://schemas.microsoft.com/office/powerpoint/2010/main" val="1348091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EE4FF-9964-C662-E755-26520ED6E8C9}"/>
              </a:ext>
            </a:extLst>
          </p:cNvPr>
          <p:cNvSpPr>
            <a:spLocks noGrp="1"/>
          </p:cNvSpPr>
          <p:nvPr>
            <p:ph type="title"/>
          </p:nvPr>
        </p:nvSpPr>
        <p:spPr/>
        <p:txBody>
          <a:bodyPr/>
          <a:lstStyle/>
          <a:p>
            <a:r>
              <a:rPr lang="en-US" dirty="0"/>
              <a:t>Writing a Use Case Scenario</a:t>
            </a:r>
          </a:p>
        </p:txBody>
      </p:sp>
      <p:sp>
        <p:nvSpPr>
          <p:cNvPr id="4" name="Content Placeholder 3">
            <a:extLst>
              <a:ext uri="{FF2B5EF4-FFF2-40B4-BE49-F238E27FC236}">
                <a16:creationId xmlns:a16="http://schemas.microsoft.com/office/drawing/2014/main" id="{FAC65179-0644-804C-9D5E-1E84B769855C}"/>
              </a:ext>
            </a:extLst>
          </p:cNvPr>
          <p:cNvSpPr>
            <a:spLocks noGrp="1"/>
          </p:cNvSpPr>
          <p:nvPr>
            <p:ph idx="1"/>
          </p:nvPr>
        </p:nvSpPr>
        <p:spPr/>
        <p:txBody>
          <a:bodyPr/>
          <a:lstStyle/>
          <a:p>
            <a:pPr marL="0" indent="0">
              <a:buNone/>
            </a:pPr>
            <a:r>
              <a:rPr lang="en-US" dirty="0"/>
              <a:t>A Use Case scenario is a story that:</a:t>
            </a:r>
          </a:p>
          <a:p>
            <a:pPr>
              <a:buFont typeface="Wingdings" panose="05000000000000000000" pitchFamily="2" charset="2"/>
              <a:buChar char="Ø"/>
            </a:pPr>
            <a:r>
              <a:rPr lang="en-US" dirty="0"/>
              <a:t>Describe how an actor uses the system and how the system responds to the actions of the actor.</a:t>
            </a:r>
          </a:p>
          <a:p>
            <a:pPr>
              <a:buFont typeface="Wingdings" panose="05000000000000000000" pitchFamily="2" charset="2"/>
              <a:buChar char="Ø"/>
            </a:pPr>
            <a:r>
              <a:rPr lang="en-US" dirty="0"/>
              <a:t>Has a beginning, a middle, and an end.</a:t>
            </a:r>
          </a:p>
        </p:txBody>
      </p:sp>
    </p:spTree>
    <p:extLst>
      <p:ext uri="{BB962C8B-B14F-4D97-AF65-F5344CB8AC3E}">
        <p14:creationId xmlns:p14="http://schemas.microsoft.com/office/powerpoint/2010/main" val="379639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40FA-4DC4-FC4D-9A93-2B584BFE7F6B}"/>
              </a:ext>
            </a:extLst>
          </p:cNvPr>
          <p:cNvSpPr>
            <a:spLocks noGrp="1"/>
          </p:cNvSpPr>
          <p:nvPr>
            <p:ph type="title"/>
          </p:nvPr>
        </p:nvSpPr>
        <p:spPr/>
        <p:txBody>
          <a:bodyPr/>
          <a:lstStyle/>
          <a:p>
            <a:r>
              <a:rPr lang="en-US" dirty="0"/>
              <a:t>Primary Use Case Scenario: Example</a:t>
            </a:r>
          </a:p>
        </p:txBody>
      </p:sp>
      <p:sp>
        <p:nvSpPr>
          <p:cNvPr id="4" name="Content Placeholder 3">
            <a:extLst>
              <a:ext uri="{FF2B5EF4-FFF2-40B4-BE49-F238E27FC236}">
                <a16:creationId xmlns:a16="http://schemas.microsoft.com/office/drawing/2014/main" id="{0F994DB8-CEFB-E125-0D2E-E00A4F1E354B}"/>
              </a:ext>
            </a:extLst>
          </p:cNvPr>
          <p:cNvSpPr>
            <a:spLocks noGrp="1"/>
          </p:cNvSpPr>
          <p:nvPr>
            <p:ph idx="1"/>
          </p:nvPr>
        </p:nvSpPr>
        <p:spPr>
          <a:xfrm>
            <a:off x="838200" y="1825624"/>
            <a:ext cx="10515600" cy="4834667"/>
          </a:xfrm>
        </p:spPr>
        <p:txBody>
          <a:bodyPr>
            <a:normAutofit/>
          </a:bodyPr>
          <a:lstStyle/>
          <a:p>
            <a:pPr marL="0" indent="0">
              <a:buNone/>
            </a:pPr>
            <a:r>
              <a:rPr lang="en-US" dirty="0"/>
              <a:t>The beginning:</a:t>
            </a:r>
          </a:p>
          <a:p>
            <a:pPr marL="457200" lvl="1" indent="0">
              <a:buNone/>
            </a:pPr>
            <a:r>
              <a:rPr lang="en-US" dirty="0"/>
              <a:t>The use case begins when the booking agent receives a request to make a reservation for rooms in the hotel.</a:t>
            </a:r>
          </a:p>
        </p:txBody>
      </p:sp>
    </p:spTree>
    <p:extLst>
      <p:ext uri="{BB962C8B-B14F-4D97-AF65-F5344CB8AC3E}">
        <p14:creationId xmlns:p14="http://schemas.microsoft.com/office/powerpoint/2010/main" val="4001732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40FA-4DC4-FC4D-9A93-2B584BFE7F6B}"/>
              </a:ext>
            </a:extLst>
          </p:cNvPr>
          <p:cNvSpPr>
            <a:spLocks noGrp="1"/>
          </p:cNvSpPr>
          <p:nvPr>
            <p:ph type="title"/>
          </p:nvPr>
        </p:nvSpPr>
        <p:spPr/>
        <p:txBody>
          <a:bodyPr/>
          <a:lstStyle/>
          <a:p>
            <a:r>
              <a:rPr lang="en-US" dirty="0"/>
              <a:t>Primary Use Case Scenario: Example</a:t>
            </a:r>
          </a:p>
        </p:txBody>
      </p:sp>
      <p:sp>
        <p:nvSpPr>
          <p:cNvPr id="4" name="Content Placeholder 3">
            <a:extLst>
              <a:ext uri="{FF2B5EF4-FFF2-40B4-BE49-F238E27FC236}">
                <a16:creationId xmlns:a16="http://schemas.microsoft.com/office/drawing/2014/main" id="{0F994DB8-CEFB-E125-0D2E-E00A4F1E354B}"/>
              </a:ext>
            </a:extLst>
          </p:cNvPr>
          <p:cNvSpPr>
            <a:spLocks noGrp="1"/>
          </p:cNvSpPr>
          <p:nvPr>
            <p:ph idx="1"/>
          </p:nvPr>
        </p:nvSpPr>
        <p:spPr>
          <a:xfrm>
            <a:off x="838200" y="1825624"/>
            <a:ext cx="10515600" cy="4834667"/>
          </a:xfrm>
        </p:spPr>
        <p:txBody>
          <a:bodyPr>
            <a:normAutofit/>
          </a:bodyPr>
          <a:lstStyle/>
          <a:p>
            <a:pPr marL="0" indent="0">
              <a:buNone/>
            </a:pPr>
            <a:r>
              <a:rPr lang="en-US" dirty="0"/>
              <a:t>The middle:</a:t>
            </a:r>
          </a:p>
          <a:p>
            <a:pPr marL="457200" lvl="1" indent="0">
              <a:buNone/>
            </a:pPr>
            <a:r>
              <a:rPr lang="en-US" dirty="0"/>
              <a:t>The booking agent enters the arrival date, the departure date, and the quantity of each type of room that is required. The booking agent then submits the entered details. The system finds rooms that will be available during the period of the rooms from the available rooms. The system responds that the specified rooms are available, returns the provisional reservation number, and marks the reservation as "held". The booking agent accepts the rooms offered.</a:t>
            </a:r>
          </a:p>
        </p:txBody>
      </p:sp>
    </p:spTree>
    <p:extLst>
      <p:ext uri="{BB962C8B-B14F-4D97-AF65-F5344CB8AC3E}">
        <p14:creationId xmlns:p14="http://schemas.microsoft.com/office/powerpoint/2010/main" val="3365956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40FA-4DC4-FC4D-9A93-2B584BFE7F6B}"/>
              </a:ext>
            </a:extLst>
          </p:cNvPr>
          <p:cNvSpPr>
            <a:spLocks noGrp="1"/>
          </p:cNvSpPr>
          <p:nvPr>
            <p:ph type="title"/>
          </p:nvPr>
        </p:nvSpPr>
        <p:spPr/>
        <p:txBody>
          <a:bodyPr/>
          <a:lstStyle/>
          <a:p>
            <a:r>
              <a:rPr lang="en-US" dirty="0"/>
              <a:t>Primary Use Case Scenario: Example</a:t>
            </a:r>
          </a:p>
        </p:txBody>
      </p:sp>
      <p:sp>
        <p:nvSpPr>
          <p:cNvPr id="4" name="Content Placeholder 3">
            <a:extLst>
              <a:ext uri="{FF2B5EF4-FFF2-40B4-BE49-F238E27FC236}">
                <a16:creationId xmlns:a16="http://schemas.microsoft.com/office/drawing/2014/main" id="{0F994DB8-CEFB-E125-0D2E-E00A4F1E354B}"/>
              </a:ext>
            </a:extLst>
          </p:cNvPr>
          <p:cNvSpPr>
            <a:spLocks noGrp="1"/>
          </p:cNvSpPr>
          <p:nvPr>
            <p:ph idx="1"/>
          </p:nvPr>
        </p:nvSpPr>
        <p:spPr>
          <a:xfrm>
            <a:off x="838200" y="1825624"/>
            <a:ext cx="10515600" cy="4834667"/>
          </a:xfrm>
        </p:spPr>
        <p:txBody>
          <a:bodyPr>
            <a:normAutofit/>
          </a:bodyPr>
          <a:lstStyle/>
          <a:p>
            <a:pPr marL="0" indent="0">
              <a:buNone/>
            </a:pPr>
            <a:r>
              <a:rPr lang="en-US" dirty="0"/>
              <a:t>More of the middle:</a:t>
            </a:r>
          </a:p>
          <a:p>
            <a:pPr marL="457200" lvl="1" indent="0">
              <a:buNone/>
            </a:pPr>
            <a:r>
              <a:rPr lang="en-US" dirty="0"/>
              <a:t>The booking agent selects that the customer has visited one of the hotels in this group before, and enters the zip code and customer name. The system finds and returns  a list of matching customers with full address details. The booking agent selects one of the customers as being the valid customer. The system assign this customer to the reservation. The cooking agent performs a payment guarantee check. This check is successful.</a:t>
            </a:r>
          </a:p>
        </p:txBody>
      </p:sp>
    </p:spTree>
    <p:extLst>
      <p:ext uri="{BB962C8B-B14F-4D97-AF65-F5344CB8AC3E}">
        <p14:creationId xmlns:p14="http://schemas.microsoft.com/office/powerpoint/2010/main" val="2421463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992</Words>
  <Application>Microsoft Office PowerPoint</Application>
  <PresentationFormat>Widescreen</PresentationFormat>
  <Paragraphs>77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Module 4 (Part-1):</vt:lpstr>
      <vt:lpstr>Objectives</vt:lpstr>
      <vt:lpstr>Process Map</vt:lpstr>
      <vt:lpstr>Recording Use Case Scenarios</vt:lpstr>
      <vt:lpstr>Selecting Use Case Scenarios</vt:lpstr>
      <vt:lpstr>Writing a Use Case Scenario</vt:lpstr>
      <vt:lpstr>Primary Use Case Scenario: Example</vt:lpstr>
      <vt:lpstr>Primary Use Case Scenario: Example</vt:lpstr>
      <vt:lpstr>Primary Use Case Scenario: Example</vt:lpstr>
      <vt:lpstr>Primary Use Case Scenario: Example</vt:lpstr>
      <vt:lpstr>Secondary Use Case Scenario: Example</vt:lpstr>
      <vt:lpstr>Supplementary Specifications</vt:lpstr>
      <vt:lpstr>Non-Functional Requirements (NFRs)</vt:lpstr>
      <vt:lpstr>NFRs: Examples</vt:lpstr>
      <vt:lpstr>NFRs: Examples</vt:lpstr>
      <vt:lpstr>Glossary of Terms</vt:lpstr>
      <vt:lpstr>Glossary of Terms: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dc:title>
  <dc:creator>Staff05</dc:creator>
  <cp:lastModifiedBy>Staff05</cp:lastModifiedBy>
  <cp:revision>106</cp:revision>
  <dcterms:created xsi:type="dcterms:W3CDTF">2023-06-06T21:05:32Z</dcterms:created>
  <dcterms:modified xsi:type="dcterms:W3CDTF">2023-06-09T04:16:50Z</dcterms:modified>
</cp:coreProperties>
</file>