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0" r:id="rId3"/>
    <p:sldId id="258" r:id="rId4"/>
    <p:sldId id="261" r:id="rId5"/>
    <p:sldId id="306" r:id="rId6"/>
    <p:sldId id="294" r:id="rId7"/>
    <p:sldId id="260" r:id="rId8"/>
    <p:sldId id="262" r:id="rId9"/>
    <p:sldId id="312" r:id="rId10"/>
    <p:sldId id="313" r:id="rId11"/>
    <p:sldId id="311" r:id="rId12"/>
    <p:sldId id="314" r:id="rId13"/>
    <p:sldId id="263" r:id="rId14"/>
    <p:sldId id="265" r:id="rId15"/>
    <p:sldId id="315" r:id="rId16"/>
    <p:sldId id="266" r:id="rId17"/>
    <p:sldId id="316" r:id="rId18"/>
    <p:sldId id="267" r:id="rId19"/>
    <p:sldId id="317" r:id="rId20"/>
    <p:sldId id="26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E61BE-0B26-EC19-4CCF-D7FD2829E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1513FD-2B62-658D-6120-D2D1D40B93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3228D-514E-5790-16C0-2B171E4CF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F0203-25C3-960D-7E62-6AE510D1B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2ECE8-C139-A3D9-59B9-E28D4E2E0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42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5C195-29DF-AE16-48C8-D94F01390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4E7DA2-B5A8-8BCA-9CE5-8CDEBBF95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4B1E8-2F70-E59E-AF97-159583A4E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F0EB7-E07A-5120-CCA6-2689F8538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14C70-62DA-ED3C-B71D-E0490014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5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FF6B20-6147-BB09-F0D1-0A947CED5D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602C0D-DA20-9D77-C2D4-983695CC5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879EA-D632-9120-9C15-11DECE562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07602-A766-46F7-7405-A59B27CB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010E3-B976-DA66-B5AB-EDBEA1EDD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0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67309-D7B0-088E-EF88-4964FB7E8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B63AC-C6B2-24BA-F922-5AC49C98B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19E79-44BF-6FC3-48E0-B7254CE86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94C21-652E-2102-06EA-88F38D0E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CE571-E180-4677-5C78-9201274CA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2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B4808-22E9-ED9D-D3F5-A845DD3C8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75F07-19A7-00F5-9EBA-217568D27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CDD4C-81F3-75B1-F5AD-9559C0A52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F9E82-B711-E0FE-A345-83604B184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3AF75-CEEE-CB86-2785-2453073AA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20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8B323-DCD2-D22C-3042-EB5113946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1201-8005-2430-B294-6D04F95734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EA464B-C369-E9EA-866A-20A33AD84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31FA13-0321-EA3E-1C61-1D0C86C8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91AF4-1C88-3158-EFA5-CEE75B6CE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C03CA-6B2B-E715-C9D4-259A8D26C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1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6DC12-3BDA-E15B-D4F8-367FDFA3C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764919-EBA8-772E-BCE3-7FA7B56D4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821484-FC0F-D94F-B08D-8E8D2FB0D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905F41-ABFE-BF47-8584-25EC238FEA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D49A38-34CF-A867-9AE9-B3123EE35C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EA2DD4-D57A-0D84-62EF-ABFE55F76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F5DCD1-EF53-380F-42DD-7973976A3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256E95-D263-505F-D2F0-9EAFAF573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4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9F954-A425-E2AE-39D2-35F2FACE1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D82607-FFE9-C24F-B498-44B32B714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A4AAE3-8FB7-007D-80F6-35D3C6C1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937016-BA3E-26A2-2364-3B66FED1E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7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BAE469-E56C-806C-D4AF-574CBBE67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DD4BFB-1546-E3EA-25FB-7458B8021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9D98D-0A5B-75E5-37C9-53B19F150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9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75837-614C-17DA-7349-6D90D0E15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4AC20-3810-D2C4-BD57-67D713427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D0DBED-53E8-3612-5E70-BD96FCCDA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EA3653-834F-939C-A046-B5659E0DE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1D7CD1-2B60-3919-D1AF-64A851238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80AD67-A252-9EAA-433E-E4F18281B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0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4CB35-CE70-8B14-CF11-819A5391B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60CB49-026A-C0D3-ED9D-6271AC27A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B2EBD-98CD-512E-3F1C-008ECC008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19EE4C-336D-A521-2CEA-03D1E40B4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03C48-D5BF-CD9C-62DC-F19002A65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EF0AC-8ED2-0C01-F946-B335C5A2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113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123E67-D35B-11D3-1E61-471497528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812E2-0E19-72DE-BF92-22B61AE72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BEB4B-1B7D-F589-5EEF-E5C9DDE9D7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32E95-A042-4E5E-9C39-FA0713E1008A}" type="datetimeFigureOut">
              <a:rPr lang="en-US" smtClean="0"/>
              <a:t>6/9/2023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13A9F-B45D-9F8A-48A0-B8AD627DDB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2A159-963B-E563-2C47-93E117912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73DE8-4AD9-435B-8D29-52AD7BF8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2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A7500-DDDC-A6DA-3009-AA5DBBB044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Module 6: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9A1161-31E9-0BDC-7E2D-600B6BDCC5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Determining the Key Abstractions</a:t>
            </a:r>
          </a:p>
        </p:txBody>
      </p:sp>
    </p:spTree>
    <p:extLst>
      <p:ext uri="{BB962C8B-B14F-4D97-AF65-F5344CB8AC3E}">
        <p14:creationId xmlns:p14="http://schemas.microsoft.com/office/powerpoint/2010/main" val="482567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EE4FF-9964-C662-E755-26520ED6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the Candidate Abstractions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C65179-0644-804C-9D5E-1E84B7698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From the Create Reservation Use Case Form Remaining Sections:</a:t>
            </a:r>
          </a:p>
          <a:p>
            <a:pPr marL="0" indent="0">
              <a:buNone/>
            </a:pPr>
            <a:r>
              <a:rPr lang="en-US" dirty="0"/>
              <a:t>...</a:t>
            </a:r>
          </a:p>
          <a:p>
            <a:pPr marL="0" indent="0">
              <a:buNone/>
            </a:pPr>
            <a:r>
              <a:rPr lang="en-US" dirty="0"/>
              <a:t>From the Supplementary Specification Documents. For example the Project Glossary: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Reservation</a:t>
            </a:r>
            <a:r>
              <a:rPr lang="en-US" dirty="0"/>
              <a:t>: An allocation of a specific </a:t>
            </a:r>
            <a:r>
              <a:rPr lang="en-US" dirty="0">
                <a:highlight>
                  <a:srgbClr val="FFFF00"/>
                </a:highlight>
              </a:rPr>
              <a:t>number of rooms</a:t>
            </a:r>
            <a:r>
              <a:rPr lang="en-US" dirty="0"/>
              <a:t>, each of a specific </a:t>
            </a:r>
            <a:r>
              <a:rPr lang="en-US" dirty="0">
                <a:highlight>
                  <a:srgbClr val="FFFF00"/>
                </a:highlight>
              </a:rPr>
              <a:t>room type</a:t>
            </a:r>
            <a:r>
              <a:rPr lang="en-US" dirty="0"/>
              <a:t>, for a specific </a:t>
            </a:r>
            <a:r>
              <a:rPr lang="en-US" dirty="0">
                <a:highlight>
                  <a:srgbClr val="FFFF00"/>
                </a:highlight>
              </a:rPr>
              <a:t>period of days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Date Range</a:t>
            </a:r>
            <a:r>
              <a:rPr lang="en-US" dirty="0"/>
              <a:t>: Specifies a </a:t>
            </a:r>
            <a:r>
              <a:rPr lang="en-US" dirty="0">
                <a:highlight>
                  <a:srgbClr val="FFFF00"/>
                </a:highlight>
              </a:rPr>
              <a:t>start date</a:t>
            </a:r>
            <a:r>
              <a:rPr lang="en-US" dirty="0"/>
              <a:t> and an </a:t>
            </a:r>
            <a:r>
              <a:rPr lang="en-US" dirty="0">
                <a:highlight>
                  <a:srgbClr val="FFFF00"/>
                </a:highlight>
              </a:rPr>
              <a:t>end date</a:t>
            </a:r>
          </a:p>
        </p:txBody>
      </p:sp>
    </p:spTree>
    <p:extLst>
      <p:ext uri="{BB962C8B-B14F-4D97-AF65-F5344CB8AC3E}">
        <p14:creationId xmlns:p14="http://schemas.microsoft.com/office/powerpoint/2010/main" val="1516530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EE4FF-9964-C662-E755-26520ED6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the Candidate Abstractions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C65179-0644-804C-9D5E-1E84B7698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form for recording candidate key abstractions use three fields: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Candidate Key Abstraction:</a:t>
            </a:r>
            <a:r>
              <a:rPr lang="en-US" dirty="0"/>
              <a:t> This field contains a noun discovered from the project artifacts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Reason for Elimination:</a:t>
            </a:r>
            <a:r>
              <a:rPr lang="en-US" dirty="0"/>
              <a:t> This field is left blank if the candidate becomes a key abstraction. Otherwise, this field contains the reason why the candidate was rejected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Selected Name: </a:t>
            </a:r>
            <a:r>
              <a:rPr lang="en-US" dirty="0"/>
              <a:t>This field contains the name of class if this entry is selected as a key abstraction.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3615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EE4FF-9964-C662-E755-26520ED6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Key Abstractions Form (Example)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B60AC11-0DFD-47B5-7AAA-C1ACB401C8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3015" y="1596981"/>
            <a:ext cx="10716996" cy="4895894"/>
          </a:xfrm>
        </p:spPr>
      </p:pic>
    </p:spTree>
    <p:extLst>
      <p:ext uri="{BB962C8B-B14F-4D97-AF65-F5344CB8AC3E}">
        <p14:creationId xmlns:p14="http://schemas.microsoft.com/office/powerpoint/2010/main" val="3295885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01568-A740-C733-E797-08E071A89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Glossary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7FA97-A2D3-E621-1681-D35A82E7F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6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process of identifying candidate key abstractions is also a good opportunity to verify that your project glossary is up-to-date.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Verify that all domain-specified terms have been listed and defined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Identify synonyms in the project glossary and select a primary term to use throughout the documentation and source code</a:t>
            </a:r>
          </a:p>
        </p:txBody>
      </p:sp>
    </p:spTree>
    <p:extLst>
      <p:ext uri="{BB962C8B-B14F-4D97-AF65-F5344CB8AC3E}">
        <p14:creationId xmlns:p14="http://schemas.microsoft.com/office/powerpoint/2010/main" val="1120723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740FA-4DC4-FC4D-9A93-2B584BFE7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Discovering Key Abstractions using CRC Analysis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8824D0-202F-4713-1939-15998EC45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After you have a complete list of candidate key abstractions, you need to filter this list. One technique is CRC analysis: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one candidate key abstraction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a use case in which this candidate is prominent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Scan the use case forms, use case scenarios to determine responsibility and collaborators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Scan the Glossary for all references to the noun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Document this key abstraction with a CRC card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Update Candidate Key Abstractions Form based on findings</a:t>
            </a:r>
          </a:p>
        </p:txBody>
      </p:sp>
    </p:spTree>
    <p:extLst>
      <p:ext uri="{BB962C8B-B14F-4D97-AF65-F5344CB8AC3E}">
        <p14:creationId xmlns:p14="http://schemas.microsoft.com/office/powerpoint/2010/main" val="2421463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51ECC-BB22-3772-A84B-251D47D7B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a Key Abstraction Candidate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741D2D-2F59-9117-3C5E-6AFA207D5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Selecting a good key abstraction candidate is largely intuition, but here are a few tactics: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Ask a domain expect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Choose a candidate key abstraction that is used in a use case name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Choose a candidate key abstraction that is used in as use case form</a:t>
            </a:r>
          </a:p>
        </p:txBody>
      </p:sp>
    </p:spTree>
    <p:extLst>
      <p:ext uri="{BB962C8B-B14F-4D97-AF65-F5344CB8AC3E}">
        <p14:creationId xmlns:p14="http://schemas.microsoft.com/office/powerpoint/2010/main" val="4007426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51ECC-BB22-3772-A84B-251D47D7B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a Key Abstraction Candidate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741D2D-2F59-9117-3C5E-6AFA207D5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noun "reservation" appears many times in the following areas: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 the following use case names: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Create Reservation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Update Reservation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Delete Reservation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 many places throughout the use case forms. For examples, the Check In Customer use case form will describe assigning a bill to a Reservation</a:t>
            </a:r>
          </a:p>
        </p:txBody>
      </p:sp>
    </p:spTree>
    <p:extLst>
      <p:ext uri="{BB962C8B-B14F-4D97-AF65-F5344CB8AC3E}">
        <p14:creationId xmlns:p14="http://schemas.microsoft.com/office/powerpoint/2010/main" val="3248267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D44DE-00C7-742B-6698-B63E02F2F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a Relevant Use Case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CEF465-5F9B-FCCB-F054-23E843E0B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To determine whether the candidate key abstraction is a real key abstraction, you must determine if the candidate has any responsibilities and collaborators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To identify a use case that might declare a candidate's responsibilities and collaborators: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Scan the use case names for the candidates key abstraction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Scan the use case forms for the candidate key abstraction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Scan the use case scenarios for the candidate key abstraction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Scan the text of the use case scenarios to see if the candidate key abstraction is mentioned</a:t>
            </a:r>
          </a:p>
        </p:txBody>
      </p:sp>
    </p:spTree>
    <p:extLst>
      <p:ext uri="{BB962C8B-B14F-4D97-AF65-F5344CB8AC3E}">
        <p14:creationId xmlns:p14="http://schemas.microsoft.com/office/powerpoint/2010/main" val="1780571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D44DE-00C7-742B-6698-B63E02F2F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a Relevant Use Case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CEF465-5F9B-FCCB-F054-23E843E0B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 mentioned previously, there are three use cases that focus on the reservation key abstraction: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Create Reservation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Update Reservation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Delete Reservation</a:t>
            </a:r>
          </a:p>
        </p:txBody>
      </p:sp>
    </p:spTree>
    <p:extLst>
      <p:ext uri="{BB962C8B-B14F-4D97-AF65-F5344CB8AC3E}">
        <p14:creationId xmlns:p14="http://schemas.microsoft.com/office/powerpoint/2010/main" val="2295976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F768C-7FB6-08D7-A258-7E0A3C36F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the Candidate Key Abstractions Form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3E980A2-DF08-12DB-5D56-1E0FB0D66C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19" y="1648498"/>
            <a:ext cx="9013481" cy="4343452"/>
          </a:xfrm>
        </p:spPr>
      </p:pic>
    </p:spTree>
    <p:extLst>
      <p:ext uri="{BB962C8B-B14F-4D97-AF65-F5344CB8AC3E}">
        <p14:creationId xmlns:p14="http://schemas.microsoft.com/office/powerpoint/2010/main" val="1507385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69CF6-B099-20B5-34F4-74E7A533B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BA83B-1250-EA21-AC07-A7F9ED9E2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Upon Completion of this module, you should be able to: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Identify a set of candidate key abstractions.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Identify key abstractions using CRC (Class Responsibility Collaboration   ) analysis.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117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F768C-7FB6-08D7-A258-7E0A3C36F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the Candidate Key Abstractions Form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DD9363EF-C671-0671-7B10-B937632572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1673" y="1584604"/>
            <a:ext cx="9073435" cy="4547676"/>
          </a:xfrm>
        </p:spPr>
      </p:pic>
    </p:spTree>
    <p:extLst>
      <p:ext uri="{BB962C8B-B14F-4D97-AF65-F5344CB8AC3E}">
        <p14:creationId xmlns:p14="http://schemas.microsoft.com/office/powerpoint/2010/main" val="2520132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00D483F-F0B1-0D5B-107C-8674E117BF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735" y="898346"/>
            <a:ext cx="6965840" cy="554535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0E04DE-9E1F-4905-3CC8-EF3924BEE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Map</a:t>
            </a:r>
          </a:p>
        </p:txBody>
      </p:sp>
    </p:spTree>
    <p:extLst>
      <p:ext uri="{BB962C8B-B14F-4D97-AF65-F5344CB8AC3E}">
        <p14:creationId xmlns:p14="http://schemas.microsoft.com/office/powerpoint/2010/main" val="1870323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98AEE-33A0-3746-8A34-67A0B536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Introducing Key Abstractions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83A03-0B70-92A4-15D1-F5248ACAC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"A key abstraction is a class or object that forms part of the vocabulary of the problem domain." </a:t>
            </a:r>
            <a:r>
              <a:rPr lang="en-US" dirty="0"/>
              <a:t>(</a:t>
            </a:r>
            <a:r>
              <a:rPr lang="en-US" dirty="0" err="1"/>
              <a:t>Booch</a:t>
            </a:r>
            <a:r>
              <a:rPr lang="en-US" dirty="0"/>
              <a:t> OOAD page 162)</a:t>
            </a:r>
          </a:p>
          <a:p>
            <a:pPr marL="0" indent="0">
              <a:buNone/>
            </a:pPr>
            <a:r>
              <a:rPr lang="en-US" dirty="0"/>
              <a:t>Represents the primary objects within the system. Finding key abstractions is a process of discovery.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all candidate key abstractions by listing all nouns from the project artifacts in a "Candidate Key Abstractions Form."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CRC analysis to determine the essential set of key abstractions.</a:t>
            </a:r>
          </a:p>
          <a:p>
            <a:pPr marL="566738" indent="-566738">
              <a:buNone/>
            </a:pPr>
            <a:r>
              <a:rPr lang="en-US" dirty="0"/>
              <a:t>       Key abstractions are recognized as objects that have responsibilities and are used by other objects (the collaborators).</a:t>
            </a:r>
          </a:p>
        </p:txBody>
      </p:sp>
    </p:spTree>
    <p:extLst>
      <p:ext uri="{BB962C8B-B14F-4D97-AF65-F5344CB8AC3E}">
        <p14:creationId xmlns:p14="http://schemas.microsoft.com/office/powerpoint/2010/main" val="732728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ED4A-9239-8586-3C10-5F1AA6A05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Candidate Key Abstractions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12A66-8AB9-0010-8F7E-E18CF3256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64795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Begin the process of identifying all of the unique nouns in the project artifacts by focusing on the following areas in these documents: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Main Flow and Alternative Flow sections of the use case forms.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other sections of the use case forms.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use case scenarios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Glossary of terms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Supplementary Specification document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Tip: </a:t>
            </a:r>
            <a:r>
              <a:rPr lang="en-US" dirty="0"/>
              <a:t>With practice you will be able to skip some of the nouns that are obviously not part of the domain.</a:t>
            </a:r>
          </a:p>
        </p:txBody>
      </p:sp>
    </p:spTree>
    <p:extLst>
      <p:ext uri="{BB962C8B-B14F-4D97-AF65-F5344CB8AC3E}">
        <p14:creationId xmlns:p14="http://schemas.microsoft.com/office/powerpoint/2010/main" val="3408652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ED4A-9239-8586-3C10-5F1AA6A05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the Candidate Abstractions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12A66-8AB9-0010-8F7E-E18CF3256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64795" cy="358350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Here are a few excepts from the Hotel System artifacts with the nouns marked in yellow: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From the Create Reservation Use Case Form Description Section:</a:t>
            </a:r>
          </a:p>
          <a:p>
            <a:pPr marL="515938" indent="-515938">
              <a:buNone/>
            </a:pPr>
            <a:r>
              <a:rPr lang="en-US" dirty="0"/>
              <a:t>	The </a:t>
            </a:r>
            <a:r>
              <a:rPr lang="en-US" dirty="0">
                <a:highlight>
                  <a:srgbClr val="FFFF00"/>
                </a:highlight>
              </a:rPr>
              <a:t>Customer</a:t>
            </a:r>
            <a:r>
              <a:rPr lang="en-US" dirty="0"/>
              <a:t> requests a </a:t>
            </a:r>
            <a:r>
              <a:rPr lang="en-US" dirty="0">
                <a:highlight>
                  <a:srgbClr val="FFFF00"/>
                </a:highlight>
              </a:rPr>
              <a:t>reservation</a:t>
            </a:r>
            <a:r>
              <a:rPr lang="en-US" dirty="0"/>
              <a:t> for </a:t>
            </a:r>
            <a:r>
              <a:rPr lang="en-US" dirty="0">
                <a:highlight>
                  <a:srgbClr val="FFFF00"/>
                </a:highlight>
              </a:rPr>
              <a:t>hotel rooms</a:t>
            </a:r>
            <a:r>
              <a:rPr lang="en-US" dirty="0"/>
              <a:t> for a </a:t>
            </a:r>
            <a:r>
              <a:rPr lang="en-US" dirty="0">
                <a:highlight>
                  <a:srgbClr val="FFFF00"/>
                </a:highlight>
              </a:rPr>
              <a:t>data range</a:t>
            </a:r>
            <a:r>
              <a:rPr lang="en-US" dirty="0"/>
              <a:t>. If all the requested </a:t>
            </a:r>
            <a:r>
              <a:rPr lang="en-US" dirty="0">
                <a:highlight>
                  <a:srgbClr val="FFFF00"/>
                </a:highlight>
              </a:rPr>
              <a:t>rooms</a:t>
            </a:r>
            <a:r>
              <a:rPr lang="en-US" dirty="0"/>
              <a:t> are available, the </a:t>
            </a:r>
            <a:r>
              <a:rPr lang="en-US" dirty="0">
                <a:highlight>
                  <a:srgbClr val="FFFF00"/>
                </a:highlight>
              </a:rPr>
              <a:t>price</a:t>
            </a:r>
            <a:r>
              <a:rPr lang="en-US" dirty="0"/>
              <a:t> is calculated and offered to the </a:t>
            </a:r>
            <a:r>
              <a:rPr lang="en-US" dirty="0">
                <a:highlight>
                  <a:srgbClr val="FFFF00"/>
                </a:highlight>
              </a:rPr>
              <a:t>Customer</a:t>
            </a:r>
            <a:r>
              <a:rPr lang="en-US" dirty="0"/>
              <a:t>. If </a:t>
            </a:r>
            <a:r>
              <a:rPr lang="en-US" dirty="0">
                <a:highlight>
                  <a:srgbClr val="FFFF00"/>
                </a:highlight>
              </a:rPr>
              <a:t>details of the customer </a:t>
            </a:r>
            <a:r>
              <a:rPr lang="en-US" dirty="0"/>
              <a:t>and a </a:t>
            </a:r>
            <a:r>
              <a:rPr lang="en-US" dirty="0">
                <a:highlight>
                  <a:srgbClr val="FFFF00"/>
                </a:highlight>
              </a:rPr>
              <a:t>payment guarantee </a:t>
            </a:r>
            <a:r>
              <a:rPr lang="en-US" dirty="0"/>
              <a:t>are provided, the </a:t>
            </a:r>
            <a:r>
              <a:rPr lang="en-US" dirty="0">
                <a:highlight>
                  <a:srgbClr val="FFFF00"/>
                </a:highlight>
              </a:rPr>
              <a:t>reservation </a:t>
            </a:r>
            <a:r>
              <a:rPr lang="en-US" dirty="0"/>
              <a:t>will be confirmed to the </a:t>
            </a:r>
            <a:r>
              <a:rPr lang="en-US" dirty="0">
                <a:highlight>
                  <a:srgbClr val="FFFF00"/>
                </a:highlight>
              </a:rPr>
              <a:t>Customer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4054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ED4A-9239-8586-3C10-5F1AA6A05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the Candidate Abstractions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4FDCAA-C52C-72A7-1ACE-C2D0A95F0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From the Create Reservation Use Case Form Main Flow Section:</a:t>
            </a:r>
          </a:p>
          <a:p>
            <a:pPr marL="739775" indent="-457200"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Customer</a:t>
            </a:r>
            <a:r>
              <a:rPr lang="en-US" dirty="0"/>
              <a:t> enters </a:t>
            </a:r>
            <a:r>
              <a:rPr lang="en-US" dirty="0">
                <a:highlight>
                  <a:srgbClr val="FFFF00"/>
                </a:highlight>
              </a:rPr>
              <a:t>types of rooms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arrival date</a:t>
            </a:r>
            <a:r>
              <a:rPr lang="en-US" dirty="0"/>
              <a:t>, and </a:t>
            </a:r>
            <a:r>
              <a:rPr lang="en-US" dirty="0">
                <a:highlight>
                  <a:srgbClr val="FFFF00"/>
                </a:highlight>
              </a:rPr>
              <a:t>departure date</a:t>
            </a:r>
            <a:endParaRPr lang="en-US" dirty="0"/>
          </a:p>
          <a:p>
            <a:pPr marL="739775" indent="-457200"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System</a:t>
            </a:r>
            <a:r>
              <a:rPr lang="en-US" dirty="0"/>
              <a:t> creates a </a:t>
            </a:r>
            <a:r>
              <a:rPr lang="en-US" dirty="0">
                <a:highlight>
                  <a:srgbClr val="FFFF00"/>
                </a:highlight>
              </a:rPr>
              <a:t>reservation</a:t>
            </a:r>
            <a:r>
              <a:rPr lang="en-US" dirty="0"/>
              <a:t> and reserves </a:t>
            </a:r>
            <a:r>
              <a:rPr lang="en-US" dirty="0">
                <a:highlight>
                  <a:srgbClr val="FFFF00"/>
                </a:highlight>
              </a:rPr>
              <a:t>rooms</a:t>
            </a:r>
          </a:p>
          <a:p>
            <a:pPr marL="739775" indent="-457200"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System</a:t>
            </a:r>
            <a:r>
              <a:rPr lang="en-US" dirty="0"/>
              <a:t> calculates </a:t>
            </a:r>
            <a:r>
              <a:rPr lang="en-US" dirty="0">
                <a:highlight>
                  <a:srgbClr val="FFFF00"/>
                </a:highlight>
              </a:rPr>
              <a:t>quoted price</a:t>
            </a:r>
          </a:p>
          <a:p>
            <a:pPr marL="739775" indent="-457200"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System</a:t>
            </a:r>
            <a:r>
              <a:rPr lang="en-US" dirty="0"/>
              <a:t> records </a:t>
            </a:r>
            <a:r>
              <a:rPr lang="en-US" dirty="0">
                <a:highlight>
                  <a:srgbClr val="FFFF00"/>
                </a:highlight>
              </a:rPr>
              <a:t>quoted price</a:t>
            </a:r>
          </a:p>
          <a:p>
            <a:pPr marL="739775" indent="-457200"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System</a:t>
            </a:r>
            <a:r>
              <a:rPr lang="en-US" dirty="0"/>
              <a:t> notifies </a:t>
            </a:r>
            <a:r>
              <a:rPr lang="en-US" dirty="0">
                <a:highlight>
                  <a:srgbClr val="FFFF00"/>
                </a:highlight>
              </a:rPr>
              <a:t>Customer </a:t>
            </a:r>
            <a:r>
              <a:rPr lang="en-US" dirty="0"/>
              <a:t>of </a:t>
            </a:r>
            <a:r>
              <a:rPr lang="en-US" dirty="0">
                <a:highlight>
                  <a:srgbClr val="FFFF00"/>
                </a:highlight>
              </a:rPr>
              <a:t>reservation details </a:t>
            </a:r>
            <a:r>
              <a:rPr lang="en-US" dirty="0"/>
              <a:t>(including </a:t>
            </a:r>
            <a:r>
              <a:rPr lang="en-US" dirty="0">
                <a:highlight>
                  <a:srgbClr val="FFFF00"/>
                </a:highlight>
              </a:rPr>
              <a:t>rooms</a:t>
            </a:r>
            <a:r>
              <a:rPr lang="en-US" dirty="0"/>
              <a:t> and </a:t>
            </a:r>
            <a:r>
              <a:rPr lang="en-US" dirty="0">
                <a:highlight>
                  <a:srgbClr val="FFFF00"/>
                </a:highlight>
              </a:rPr>
              <a:t>price</a:t>
            </a:r>
            <a:r>
              <a:rPr lang="en-US" dirty="0"/>
              <a:t>)</a:t>
            </a:r>
          </a:p>
          <a:p>
            <a:pPr marL="739775" indent="-457200"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Customer</a:t>
            </a:r>
            <a:r>
              <a:rPr lang="en-US" dirty="0"/>
              <a:t> accepts </a:t>
            </a:r>
            <a:r>
              <a:rPr lang="en-US" dirty="0">
                <a:highlight>
                  <a:srgbClr val="FFFF00"/>
                </a:highlight>
              </a:rPr>
              <a:t>rooms</a:t>
            </a:r>
            <a:r>
              <a:rPr lang="en-US" dirty="0"/>
              <a:t> offered</a:t>
            </a:r>
          </a:p>
          <a:p>
            <a:pPr marL="739775" indent="-457200">
              <a:buFont typeface="Wingdings" panose="05000000000000000000" pitchFamily="2" charset="2"/>
              <a:buChar char="Ø"/>
            </a:pPr>
            <a:r>
              <a:rPr lang="en-US" dirty="0"/>
              <a:t>Extension Point (new </a:t>
            </a:r>
            <a:r>
              <a:rPr lang="en-US" dirty="0">
                <a:highlight>
                  <a:srgbClr val="FFFF00"/>
                </a:highlight>
              </a:rPr>
              <a:t>customer</a:t>
            </a:r>
            <a:r>
              <a:rPr lang="en-US" dirty="0"/>
              <a:t>)</a:t>
            </a:r>
          </a:p>
          <a:p>
            <a:pPr marL="739775" indent="-457200">
              <a:buFont typeface="Wingdings" panose="05000000000000000000" pitchFamily="2" charset="2"/>
              <a:buChar char="Ø"/>
            </a:pPr>
            <a:r>
              <a:rPr lang="en-US" dirty="0"/>
              <a:t>Extension Point (</a:t>
            </a:r>
            <a:r>
              <a:rPr lang="en-US" dirty="0">
                <a:highlight>
                  <a:srgbClr val="FFFF00"/>
                </a:highlight>
              </a:rPr>
              <a:t>payment guarantee</a:t>
            </a:r>
            <a:r>
              <a:rPr lang="en-US" dirty="0"/>
              <a:t>)</a:t>
            </a:r>
          </a:p>
          <a:p>
            <a:pPr marL="739775" indent="-457200"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System</a:t>
            </a:r>
            <a:r>
              <a:rPr lang="en-US" dirty="0"/>
              <a:t> changes </a:t>
            </a:r>
            <a:r>
              <a:rPr lang="en-US" dirty="0">
                <a:highlight>
                  <a:srgbClr val="FFFF00"/>
                </a:highlight>
              </a:rPr>
              <a:t>reservation status </a:t>
            </a:r>
            <a:r>
              <a:rPr lang="en-US" dirty="0"/>
              <a:t>to "confirmed"</a:t>
            </a:r>
          </a:p>
          <a:p>
            <a:pPr marL="739775" indent="-457200"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System</a:t>
            </a:r>
            <a:r>
              <a:rPr lang="en-US" dirty="0"/>
              <a:t> notified </a:t>
            </a:r>
            <a:r>
              <a:rPr lang="en-US" dirty="0">
                <a:highlight>
                  <a:srgbClr val="FFFF00"/>
                </a:highlight>
              </a:rPr>
              <a:t>Customer</a:t>
            </a:r>
            <a:r>
              <a:rPr lang="en-US" dirty="0"/>
              <a:t> of </a:t>
            </a:r>
            <a:r>
              <a:rPr lang="en-US" dirty="0">
                <a:highlight>
                  <a:srgbClr val="FFFF00"/>
                </a:highlight>
              </a:rPr>
              <a:t>confirmed reservation details</a:t>
            </a:r>
          </a:p>
        </p:txBody>
      </p:sp>
    </p:spTree>
    <p:extLst>
      <p:ext uri="{BB962C8B-B14F-4D97-AF65-F5344CB8AC3E}">
        <p14:creationId xmlns:p14="http://schemas.microsoft.com/office/powerpoint/2010/main" val="1348091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EE4FF-9964-C662-E755-26520ED6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the Candidate Abstractions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C65179-0644-804C-9D5E-1E84B7698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From the Create Reservation Use Case Form Alternative Flow Section: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Customer</a:t>
            </a:r>
            <a:r>
              <a:rPr lang="en-US" dirty="0"/>
              <a:t> can enter </a:t>
            </a:r>
            <a:r>
              <a:rPr lang="en-US" dirty="0">
                <a:highlight>
                  <a:srgbClr val="FFFF00"/>
                </a:highlight>
              </a:rPr>
              <a:t>duration</a:t>
            </a:r>
            <a:r>
              <a:rPr lang="en-US" dirty="0"/>
              <a:t> instead of </a:t>
            </a:r>
            <a:r>
              <a:rPr lang="en-US" dirty="0">
                <a:highlight>
                  <a:srgbClr val="FFFF00"/>
                </a:highlight>
              </a:rPr>
              <a:t>departure date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Failed date check BR1. Notify </a:t>
            </a:r>
            <a:r>
              <a:rPr lang="en-US" dirty="0">
                <a:highlight>
                  <a:srgbClr val="FFFF00"/>
                </a:highlight>
              </a:rPr>
              <a:t>error</a:t>
            </a:r>
            <a:r>
              <a:rPr lang="en-US" dirty="0"/>
              <a:t> to </a:t>
            </a:r>
            <a:r>
              <a:rPr lang="en-US" dirty="0">
                <a:highlight>
                  <a:srgbClr val="FFFF00"/>
                </a:highlight>
              </a:rPr>
              <a:t>Customer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Complying with BR2, </a:t>
            </a:r>
            <a:r>
              <a:rPr lang="en-US" dirty="0">
                <a:highlight>
                  <a:srgbClr val="FFFF00"/>
                </a:highlight>
              </a:rPr>
              <a:t>System</a:t>
            </a:r>
            <a:r>
              <a:rPr lang="en-US" dirty="0"/>
              <a:t> determines that required </a:t>
            </a:r>
            <a:r>
              <a:rPr lang="en-US" dirty="0">
                <a:highlight>
                  <a:srgbClr val="FFFF00"/>
                </a:highlight>
              </a:rPr>
              <a:t>rooms</a:t>
            </a:r>
            <a:r>
              <a:rPr lang="en-US" dirty="0"/>
              <a:t> are not available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System</a:t>
            </a:r>
            <a:r>
              <a:rPr lang="en-US" dirty="0"/>
              <a:t> upgrades one or more </a:t>
            </a:r>
            <a:r>
              <a:rPr lang="en-US" dirty="0">
                <a:highlight>
                  <a:srgbClr val="FFFF00"/>
                </a:highlight>
              </a:rPr>
              <a:t>room types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No further upgrades available. Notify </a:t>
            </a:r>
            <a:r>
              <a:rPr lang="en-US" dirty="0">
                <a:highlight>
                  <a:srgbClr val="FFFF00"/>
                </a:highlight>
              </a:rPr>
              <a:t>message</a:t>
            </a:r>
            <a:r>
              <a:rPr lang="en-US" dirty="0"/>
              <a:t> to </a:t>
            </a:r>
            <a:r>
              <a:rPr lang="en-US" dirty="0">
                <a:highlight>
                  <a:srgbClr val="FFFF00"/>
                </a:highlight>
              </a:rPr>
              <a:t>Customer</a:t>
            </a:r>
            <a:r>
              <a:rPr lang="en-US" dirty="0"/>
              <a:t> </a:t>
            </a:r>
            <a:r>
              <a:rPr lang="en-US" dirty="0">
                <a:highlight>
                  <a:srgbClr val="FFFF00"/>
                </a:highlight>
              </a:rPr>
              <a:t>rooms</a:t>
            </a:r>
            <a:r>
              <a:rPr lang="en-US" dirty="0"/>
              <a:t> offered are declined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Customer</a:t>
            </a:r>
            <a:r>
              <a:rPr lang="en-US" dirty="0"/>
              <a:t> already exists, </a:t>
            </a:r>
            <a:r>
              <a:rPr lang="en-US" dirty="0">
                <a:highlight>
                  <a:srgbClr val="FFFF00"/>
                </a:highlight>
              </a:rPr>
              <a:t>Customer</a:t>
            </a:r>
            <a:r>
              <a:rPr lang="en-US" dirty="0"/>
              <a:t> enters </a:t>
            </a:r>
            <a:r>
              <a:rPr lang="en-US" dirty="0">
                <a:highlight>
                  <a:srgbClr val="FFFF00"/>
                </a:highlight>
              </a:rPr>
              <a:t>customer name </a:t>
            </a:r>
            <a:r>
              <a:rPr lang="en-US" dirty="0"/>
              <a:t>&amp; </a:t>
            </a:r>
            <a:r>
              <a:rPr lang="en-US" dirty="0">
                <a:highlight>
                  <a:srgbClr val="FFFF00"/>
                </a:highlight>
              </a:rPr>
              <a:t>zip code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System</a:t>
            </a:r>
            <a:r>
              <a:rPr lang="en-US" dirty="0"/>
              <a:t> searches for matching </a:t>
            </a:r>
            <a:r>
              <a:rPr lang="en-US" dirty="0">
                <a:highlight>
                  <a:srgbClr val="FFFF00"/>
                </a:highlight>
              </a:rPr>
              <a:t>customers</a:t>
            </a:r>
            <a:r>
              <a:rPr lang="en-US" dirty="0"/>
              <a:t>, notifies </a:t>
            </a:r>
            <a:r>
              <a:rPr lang="en-US" dirty="0">
                <a:highlight>
                  <a:srgbClr val="FFFF00"/>
                </a:highlight>
              </a:rPr>
              <a:t>Customer</a:t>
            </a:r>
            <a:r>
              <a:rPr lang="en-US" dirty="0"/>
              <a:t> of matching </a:t>
            </a:r>
            <a:r>
              <a:rPr lang="en-US" dirty="0">
                <a:highlight>
                  <a:srgbClr val="FFFF00"/>
                </a:highlight>
              </a:rPr>
              <a:t>customers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Customer</a:t>
            </a:r>
            <a:r>
              <a:rPr lang="en-US" dirty="0"/>
              <a:t> selects correct </a:t>
            </a:r>
            <a:r>
              <a:rPr lang="en-US" dirty="0">
                <a:highlight>
                  <a:srgbClr val="FFFF00"/>
                </a:highlight>
              </a:rPr>
              <a:t>customer details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Payment guarantee </a:t>
            </a:r>
            <a:r>
              <a:rPr lang="en-US" dirty="0"/>
              <a:t>fails. Notify </a:t>
            </a:r>
            <a:r>
              <a:rPr lang="en-US" dirty="0">
                <a:highlight>
                  <a:srgbClr val="FFFF00"/>
                </a:highlight>
              </a:rPr>
              <a:t>message</a:t>
            </a:r>
            <a:r>
              <a:rPr lang="en-US" dirty="0"/>
              <a:t> to </a:t>
            </a:r>
            <a:r>
              <a:rPr lang="en-US" dirty="0">
                <a:highlight>
                  <a:srgbClr val="FFFF00"/>
                </a:highlight>
              </a:rPr>
              <a:t>Customer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Existing </a:t>
            </a:r>
            <a:r>
              <a:rPr lang="en-US" dirty="0">
                <a:highlight>
                  <a:srgbClr val="FFFF00"/>
                </a:highlight>
              </a:rPr>
              <a:t>customer</a:t>
            </a:r>
            <a:r>
              <a:rPr lang="en-US" dirty="0"/>
              <a:t> not found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Reservation</a:t>
            </a:r>
            <a:r>
              <a:rPr lang="en-US" dirty="0"/>
              <a:t> not confirmed, </a:t>
            </a:r>
            <a:r>
              <a:rPr lang="en-US" dirty="0">
                <a:highlight>
                  <a:srgbClr val="FFFF00"/>
                </a:highlight>
              </a:rPr>
              <a:t>reservation</a:t>
            </a:r>
            <a:r>
              <a:rPr lang="en-US" dirty="0"/>
              <a:t> deleted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6393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EE4FF-9964-C662-E755-26520ED6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the Candidate Abstractions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C65179-0644-804C-9D5E-1E84B7698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From the Create Reservation Use Case Form Business Rule Section: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</a:t>
            </a:r>
            <a:r>
              <a:rPr lang="en-US" dirty="0">
                <a:highlight>
                  <a:srgbClr val="FFFF00"/>
                </a:highlight>
              </a:rPr>
              <a:t>arrival date </a:t>
            </a:r>
            <a:r>
              <a:rPr lang="en-US" dirty="0"/>
              <a:t>must not be before </a:t>
            </a:r>
            <a:r>
              <a:rPr lang="en-US" dirty="0">
                <a:highlight>
                  <a:srgbClr val="FFFF00"/>
                </a:highlight>
              </a:rPr>
              <a:t>today's date</a:t>
            </a:r>
            <a:r>
              <a:rPr lang="en-US" dirty="0"/>
              <a:t>, and the </a:t>
            </a:r>
            <a:r>
              <a:rPr lang="en-US" dirty="0">
                <a:highlight>
                  <a:srgbClr val="FFFF00"/>
                </a:highlight>
              </a:rPr>
              <a:t>departure date</a:t>
            </a:r>
            <a:r>
              <a:rPr lang="en-US" dirty="0"/>
              <a:t> must be after the </a:t>
            </a:r>
            <a:r>
              <a:rPr lang="en-US" dirty="0">
                <a:highlight>
                  <a:srgbClr val="FFFF00"/>
                </a:highlight>
              </a:rPr>
              <a:t>arrival date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Reservations</a:t>
            </a:r>
            <a:r>
              <a:rPr lang="en-US" dirty="0"/>
              <a:t> with assigned </a:t>
            </a:r>
            <a:r>
              <a:rPr lang="en-US" dirty="0">
                <a:highlight>
                  <a:srgbClr val="FFFF00"/>
                </a:highlight>
              </a:rPr>
              <a:t>rooms</a:t>
            </a:r>
            <a:r>
              <a:rPr lang="en-US" dirty="0"/>
              <a:t> but no </a:t>
            </a:r>
            <a:r>
              <a:rPr lang="en-US" dirty="0">
                <a:highlight>
                  <a:srgbClr val="FFFF00"/>
                </a:highlight>
              </a:rPr>
              <a:t>payment guarantee </a:t>
            </a:r>
            <a:r>
              <a:rPr lang="en-US" dirty="0"/>
              <a:t>have a </a:t>
            </a:r>
            <a:r>
              <a:rPr lang="en-US" dirty="0">
                <a:highlight>
                  <a:srgbClr val="FFFF00"/>
                </a:highlight>
              </a:rPr>
              <a:t>status</a:t>
            </a:r>
            <a:r>
              <a:rPr lang="en-US" dirty="0"/>
              <a:t> of "held"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Reservations</a:t>
            </a:r>
            <a:r>
              <a:rPr lang="en-US" dirty="0"/>
              <a:t> with status of "confirmed" must be linked to a </a:t>
            </a:r>
            <a:r>
              <a:rPr lang="en-US" dirty="0">
                <a:highlight>
                  <a:srgbClr val="FFFF00"/>
                </a:highlight>
              </a:rPr>
              <a:t>payment guarantee</a:t>
            </a:r>
            <a:r>
              <a:rPr lang="en-US" dirty="0"/>
              <a:t> and </a:t>
            </a:r>
            <a:r>
              <a:rPr lang="en-US" dirty="0">
                <a:highlight>
                  <a:srgbClr val="FFFF00"/>
                </a:highlight>
              </a:rPr>
              <a:t>customer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highlight>
                  <a:srgbClr val="FFFF00"/>
                </a:highlight>
              </a:rPr>
              <a:t>Reservation</a:t>
            </a:r>
            <a:r>
              <a:rPr lang="en-US" dirty="0"/>
              <a:t> must not exist without being linked to at least one </a:t>
            </a:r>
            <a:r>
              <a:rPr lang="en-US" dirty="0">
                <a:highlight>
                  <a:srgbClr val="FFFF00"/>
                </a:highlight>
              </a:rPr>
              <a:t>room</a:t>
            </a:r>
          </a:p>
        </p:txBody>
      </p:sp>
    </p:spTree>
    <p:extLst>
      <p:ext uri="{BB962C8B-B14F-4D97-AF65-F5344CB8AC3E}">
        <p14:creationId xmlns:p14="http://schemas.microsoft.com/office/powerpoint/2010/main" val="1964791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1107</Words>
  <Application>Microsoft Office PowerPoint</Application>
  <PresentationFormat>Widescreen</PresentationFormat>
  <Paragraphs>107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Module 6:</vt:lpstr>
      <vt:lpstr>Objectives</vt:lpstr>
      <vt:lpstr>Process Map</vt:lpstr>
      <vt:lpstr>Introducing Key Abstractions</vt:lpstr>
      <vt:lpstr>Identifying Candidate Key Abstractions</vt:lpstr>
      <vt:lpstr>Identifying the Candidate Abstractions</vt:lpstr>
      <vt:lpstr>Identifying the Candidate Abstractions</vt:lpstr>
      <vt:lpstr>Identifying the Candidate Abstractions</vt:lpstr>
      <vt:lpstr>Identifying the Candidate Abstractions</vt:lpstr>
      <vt:lpstr>Identifying the Candidate Abstractions</vt:lpstr>
      <vt:lpstr>Identifying the Candidate Abstractions</vt:lpstr>
      <vt:lpstr>Candidate Key Abstractions Form (Example)</vt:lpstr>
      <vt:lpstr>Project Glossary</vt:lpstr>
      <vt:lpstr>Discovering Key Abstractions using CRC Analysis</vt:lpstr>
      <vt:lpstr>Selecting a Key Abstraction Candidate</vt:lpstr>
      <vt:lpstr>Selecting a Key Abstraction Candidate</vt:lpstr>
      <vt:lpstr>Identifying a Relevant Use Case</vt:lpstr>
      <vt:lpstr>Identifying a Relevant Use Case</vt:lpstr>
      <vt:lpstr>Updating the Candidate Key Abstractions Form</vt:lpstr>
      <vt:lpstr>Updating the Candidate Key Abstractions 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2:</dc:title>
  <dc:creator>Staff05</dc:creator>
  <cp:lastModifiedBy>Staff05</cp:lastModifiedBy>
  <cp:revision>150</cp:revision>
  <dcterms:created xsi:type="dcterms:W3CDTF">2023-06-06T21:05:32Z</dcterms:created>
  <dcterms:modified xsi:type="dcterms:W3CDTF">2023-06-09T04:08:47Z</dcterms:modified>
</cp:coreProperties>
</file>