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306" r:id="rId6"/>
    <p:sldId id="294" r:id="rId7"/>
    <p:sldId id="260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0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E61BE-0B26-EC19-4CCF-D7FD2829E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513FD-2B62-658D-6120-D2D1D40B9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3228D-514E-5790-16C0-2B171E4CF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F0203-25C3-960D-7E62-6AE510D1B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2ECE8-C139-A3D9-59B9-E28D4E2E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C195-29DF-AE16-48C8-D94F0139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E7DA2-B5A8-8BCA-9CE5-8CDEBBF95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4B1E8-2F70-E59E-AF97-159583A4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F0EB7-E07A-5120-CCA6-2689F8538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14C70-62DA-ED3C-B71D-E0490014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5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FF6B20-6147-BB09-F0D1-0A947CED5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02C0D-DA20-9D77-C2D4-983695CC5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879EA-D632-9120-9C15-11DECE562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07602-A766-46F7-7405-A59B27CBE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010E3-B976-DA66-B5AB-EDBEA1EDD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0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7309-D7B0-088E-EF88-4964FB7E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B63AC-C6B2-24BA-F922-5AC49C98B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19E79-44BF-6FC3-48E0-B7254CE8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94C21-652E-2102-06EA-88F38D0E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CE571-E180-4677-5C78-9201274C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2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4808-22E9-ED9D-D3F5-A845DD3C8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75F07-19A7-00F5-9EBA-217568D27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CDD4C-81F3-75B1-F5AD-9559C0A52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F9E82-B711-E0FE-A345-83604B18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3AF75-CEEE-CB86-2785-2453073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2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8B323-DCD2-D22C-3042-EB511394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71201-8005-2430-B294-6D04F9573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A464B-C369-E9EA-866A-20A33AD84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1FA13-0321-EA3E-1C61-1D0C86C8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91AF4-1C88-3158-EFA5-CEE75B6CE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C03CA-6B2B-E715-C9D4-259A8D26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1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DC12-3BDA-E15B-D4F8-367FDFA3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64919-EBA8-772E-BCE3-7FA7B56D4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21484-FC0F-D94F-B08D-8E8D2FB0D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905F41-ABFE-BF47-8584-25EC238FE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D49A38-34CF-A867-9AE9-B3123EE35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EA2DD4-D57A-0D84-62EF-ABFE55F76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F5DCD1-EF53-380F-42DD-7973976A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256E95-D263-505F-D2F0-9EAFAF57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F954-A425-E2AE-39D2-35F2FACE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82607-FFE9-C24F-B498-44B32B714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A4AAE3-8FB7-007D-80F6-35D3C6C1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37016-BA3E-26A2-2364-3B66FED1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7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BAE469-E56C-806C-D4AF-574CBBE67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D4BFB-1546-E3EA-25FB-7458B802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9D98D-0A5B-75E5-37C9-53B19F15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9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75837-614C-17DA-7349-6D90D0E15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4AC20-3810-D2C4-BD57-67D713427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0DBED-53E8-3612-5E70-BD96FCCDA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A3653-834F-939C-A046-B5659E0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D7CD1-2B60-3919-D1AF-64A85123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0AD67-A252-9EAA-433E-E4F18281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0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CB35-CE70-8B14-CF11-819A5391B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60CB49-026A-C0D3-ED9D-6271AC27A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B2EBD-98CD-512E-3F1C-008ECC008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9EE4C-336D-A521-2CEA-03D1E40B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03C48-D5BF-CD9C-62DC-F19002A65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EF0AC-8ED2-0C01-F946-B335C5A2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1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123E67-D35B-11D3-1E61-471497528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812E2-0E19-72DE-BF92-22B61AE72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BEB4B-1B7D-F589-5EEF-E5C9DDE9D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13A9F-B45D-9F8A-48A0-B8AD627DD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2A159-963B-E563-2C47-93E117912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2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7500-DDDC-A6DA-3009-AA5DBBB044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Module 7 (Part-1):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A1161-31E9-0BDC-7E2D-600B6BDCC5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/>
              <a:t>Constructing the Problem Domain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67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40FA-4DC4-FC4D-9A93-2B584BFE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94DB8-CEFB-E125-0D2E-E00A4F1E3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4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Navigation</a:t>
            </a:r>
            <a:r>
              <a:rPr lang="en-US" dirty="0"/>
              <a:t> arrows on the association determine what direction an association can be traversed at runtime</a:t>
            </a:r>
          </a:p>
          <a:p>
            <a:pPr marL="0" indent="0">
              <a:buNone/>
            </a:pPr>
            <a:r>
              <a:rPr lang="en-US" dirty="0"/>
              <a:t>For example: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association would be read as "From a reservation the system </a:t>
            </a:r>
            <a:r>
              <a:rPr lang="en-US" i="1" dirty="0">
                <a:solidFill>
                  <a:srgbClr val="C00000"/>
                </a:solidFill>
              </a:rPr>
              <a:t>can directly</a:t>
            </a:r>
            <a:r>
              <a:rPr lang="en-US" dirty="0"/>
              <a:t> retrieve the room, and from a room the system </a:t>
            </a:r>
            <a:r>
              <a:rPr lang="en-US" i="1" dirty="0">
                <a:solidFill>
                  <a:srgbClr val="C00000"/>
                </a:solidFill>
              </a:rPr>
              <a:t>cannot directly</a:t>
            </a:r>
            <a:r>
              <a:rPr lang="en-US" dirty="0"/>
              <a:t> retrieve the reservation for that room."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21AFCA-038B-7DE4-B265-B16F48A38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26" y="3428999"/>
            <a:ext cx="9336789" cy="83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63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E174D4-6DF3-D530-F9CE-18A4F0BA1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636" y="2091777"/>
            <a:ext cx="8097833" cy="30984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C51ECC-BB22-3772-A84B-251D47D7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Classes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DF67C-9B65-5946-74A8-E9DCDD627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586"/>
            <a:ext cx="10515600" cy="52030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Sometimes information is included in the association between two classes. </a:t>
            </a:r>
          </a:p>
          <a:p>
            <a:pPr marL="0" indent="0">
              <a:buNone/>
            </a:pPr>
            <a:r>
              <a:rPr lang="en-US" dirty="0"/>
              <a:t>For example: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Employment</a:t>
            </a:r>
            <a:r>
              <a:rPr lang="en-US" dirty="0"/>
              <a:t> is an association class that records the employment details for each term of employment between a person and an employer</a:t>
            </a:r>
          </a:p>
        </p:txBody>
      </p:sp>
    </p:spTree>
    <p:extLst>
      <p:ext uri="{BB962C8B-B14F-4D97-AF65-F5344CB8AC3E}">
        <p14:creationId xmlns:p14="http://schemas.microsoft.com/office/powerpoint/2010/main" val="3248267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D44DE-00C7-742B-6698-B63E02F2F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Domain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EF465-5F9B-FCCB-F054-23E843E0B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Starting with the key abstractions, you can create a Domain model using these 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Draw a class node for each key abstraction, and:</a:t>
            </a:r>
          </a:p>
          <a:p>
            <a:pPr lvl="1"/>
            <a:r>
              <a:rPr lang="en-US" dirty="0"/>
              <a:t>List known attributes</a:t>
            </a:r>
          </a:p>
          <a:p>
            <a:pPr lvl="1"/>
            <a:r>
              <a:rPr lang="en-US" dirty="0"/>
              <a:t>List know operations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Draw associations between collaborating classes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and document relationship and role names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and document association multiplicity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Optionally, identify and document association navigation.</a:t>
            </a:r>
          </a:p>
        </p:txBody>
      </p:sp>
    </p:spTree>
    <p:extLst>
      <p:ext uri="{BB962C8B-B14F-4D97-AF65-F5344CB8AC3E}">
        <p14:creationId xmlns:p14="http://schemas.microsoft.com/office/powerpoint/2010/main" val="2295976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F768C-7FB6-08D7-A258-7E0A3C36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1 - Draw the class Nodes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38AEB7-0C0F-B5AC-1244-A91762474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" y="1455313"/>
            <a:ext cx="10381848" cy="4932608"/>
          </a:xfrm>
        </p:spPr>
      </p:pic>
    </p:spTree>
    <p:extLst>
      <p:ext uri="{BB962C8B-B14F-4D97-AF65-F5344CB8AC3E}">
        <p14:creationId xmlns:p14="http://schemas.microsoft.com/office/powerpoint/2010/main" val="2520132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D531-18A6-CB43-BC04-CBBFFC21E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2 - Draw the Associations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236F9CB-EBF8-8E3B-6C0D-D9098DFD1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459" y="1502442"/>
            <a:ext cx="10252368" cy="4743811"/>
          </a:xfrm>
        </p:spPr>
      </p:pic>
    </p:spTree>
    <p:extLst>
      <p:ext uri="{BB962C8B-B14F-4D97-AF65-F5344CB8AC3E}">
        <p14:creationId xmlns:p14="http://schemas.microsoft.com/office/powerpoint/2010/main" val="4001670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5ED20-D760-D8F3-4863-DA9E15C9D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0242" cy="1325563"/>
          </a:xfrm>
        </p:spPr>
        <p:txBody>
          <a:bodyPr/>
          <a:lstStyle/>
          <a:p>
            <a:r>
              <a:rPr lang="en-US" dirty="0"/>
              <a:t>Step 3 - Label the Associations and Role Names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08BA56D-7FD3-4047-35EB-4784DF89B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413" y="1545465"/>
            <a:ext cx="9895134" cy="4610636"/>
          </a:xfrm>
        </p:spPr>
      </p:pic>
    </p:spTree>
    <p:extLst>
      <p:ext uri="{BB962C8B-B14F-4D97-AF65-F5344CB8AC3E}">
        <p14:creationId xmlns:p14="http://schemas.microsoft.com/office/powerpoint/2010/main" val="1832169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2797D-3D28-4A8F-932F-18514DB76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4 - Label the Association Multiplicity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26D2D2-FF50-4611-C6D4-2C23F4A10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826" y="1485430"/>
            <a:ext cx="9894136" cy="4644914"/>
          </a:xfrm>
        </p:spPr>
      </p:pic>
    </p:spTree>
    <p:extLst>
      <p:ext uri="{BB962C8B-B14F-4D97-AF65-F5344CB8AC3E}">
        <p14:creationId xmlns:p14="http://schemas.microsoft.com/office/powerpoint/2010/main" val="3512062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5 - Draw the Navigation Arrows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D86DA7-D888-593D-22F5-DCD274A03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46790"/>
            <a:ext cx="10341737" cy="4644917"/>
          </a:xfrm>
        </p:spPr>
      </p:pic>
    </p:spTree>
    <p:extLst>
      <p:ext uri="{BB962C8B-B14F-4D97-AF65-F5344CB8AC3E}">
        <p14:creationId xmlns:p14="http://schemas.microsoft.com/office/powerpoint/2010/main" val="12630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2CF9A-B8DD-90D5-80B7-D8B80ACF2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DCF64-03AE-818D-CD6E-5F4E8F6D8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60" y="1464676"/>
            <a:ext cx="10897939" cy="521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Upon Completion of this module, you should be able to: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Represent the relationships of the key abstractions in the Domain Model.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Verify the Domain Model using Object Diagrams from UC scenarios.</a:t>
            </a:r>
          </a:p>
        </p:txBody>
      </p:sp>
    </p:spTree>
    <p:extLst>
      <p:ext uri="{BB962C8B-B14F-4D97-AF65-F5344CB8AC3E}">
        <p14:creationId xmlns:p14="http://schemas.microsoft.com/office/powerpoint/2010/main" val="281492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E04DE-9E1F-4905-3CC8-EF3924BE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7059DDE-DF96-7E1F-32EE-823D11142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06" y="1287887"/>
            <a:ext cx="7313140" cy="5570113"/>
          </a:xfrm>
        </p:spPr>
      </p:pic>
    </p:spTree>
    <p:extLst>
      <p:ext uri="{BB962C8B-B14F-4D97-AF65-F5344CB8AC3E}">
        <p14:creationId xmlns:p14="http://schemas.microsoft.com/office/powerpoint/2010/main" val="1870323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8AEE-33A0-3746-8A34-67A0B5364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the Domain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83A03-0B70-92A4-15D1-F5248ACA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Domain model -</a:t>
            </a:r>
            <a:r>
              <a:rPr lang="en-US" dirty="0"/>
              <a:t> "</a:t>
            </a:r>
            <a:r>
              <a:rPr lang="en-US" i="1" dirty="0"/>
              <a:t>The sea of classes in a system that serves to capture the vocabulary of the problem space; also known as </a:t>
            </a:r>
            <a:r>
              <a:rPr lang="en-US" i="1" dirty="0" err="1"/>
              <a:t>aconceptual</a:t>
            </a:r>
            <a:r>
              <a:rPr lang="en-US" i="1" dirty="0"/>
              <a:t> model.</a:t>
            </a:r>
            <a:r>
              <a:rPr lang="en-US" dirty="0"/>
              <a:t>" (</a:t>
            </a:r>
            <a:r>
              <a:rPr lang="en-US" dirty="0" err="1"/>
              <a:t>Booch</a:t>
            </a:r>
            <a:r>
              <a:rPr lang="en-US" dirty="0"/>
              <a:t> Object Solutions page 304)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classes in the Domain model are the system’s key abstractions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Domain model shows relationships (</a:t>
            </a:r>
            <a:r>
              <a:rPr lang="en-US" dirty="0" err="1"/>
              <a:t>callaborators</a:t>
            </a:r>
            <a:r>
              <a:rPr lang="en-US" dirty="0"/>
              <a:t>) between the key abstractions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3 main Views in Requirement Model: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Use Case Model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Supplementary Specification Document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Domain Model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2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ED4A-9239-8586-3C10-5F1AA6A0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the Elements of a Class Diagram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12A66-8AB9-0010-8F7E-E18CF3256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64795" cy="6084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UML Class diagram is composed of the following elements: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50659F-11A5-D5B5-F4F9-FD1FC87ED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98" y="2316930"/>
            <a:ext cx="8166370" cy="432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5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ED4A-9239-8586-3C10-5F1AA6A0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Nodes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12A66-8AB9-0010-8F7E-E18CF3256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64795" cy="4420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Class nodes represent classes of objects within the model.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These can represent: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Conceptual entities such as key abstractions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Real software components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stereotype can help identify the type of the class node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24830B-8B60-C7D5-10B5-51B164EBA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29" y="2311049"/>
            <a:ext cx="8496155" cy="201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54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ED4A-9239-8586-3C10-5F1AA6A0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Node Compartments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4FDCAA-C52C-72A7-1ACE-C2D0A95F0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79572"/>
            <a:ext cx="10515600" cy="27432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name compartment records the name of the class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attributes compartment records attributes (or instance variables) of the class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operations compartment records operations (or methods) of the class/instance of class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Additional compartments may be added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C35CF-10BA-52AE-1E24-40A69AEC3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25" y="1244227"/>
            <a:ext cx="6521576" cy="24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91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E4FF-9964-C662-E755-26520ED6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65179-0644-804C-9D5E-1E84B7698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5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Associations</a:t>
            </a:r>
            <a:r>
              <a:rPr lang="en-US" dirty="0"/>
              <a:t> represent relationships between classes</a:t>
            </a:r>
          </a:p>
          <a:p>
            <a:pPr marL="0" indent="0">
              <a:buNone/>
            </a:pPr>
            <a:r>
              <a:rPr lang="en-US" dirty="0"/>
              <a:t>Associations are manifested at runtime, but these models represent all possible runtime arrangements between objects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association would be read as "A reservation is made for a customer."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46D7BB-919C-D51F-0F65-BE79B8EB1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7" y="3429000"/>
            <a:ext cx="9960513" cy="190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93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01568-A740-C733-E797-08E071A89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7FA97-A2D3-E621-1681-D35A82E7F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6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Multiplicity</a:t>
            </a:r>
            <a:r>
              <a:rPr lang="en-US" dirty="0"/>
              <a:t>/Cardinality determines how many objects might participate in the relationship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association would be read as "</a:t>
            </a:r>
            <a:r>
              <a:rPr lang="en-US" i="1" dirty="0"/>
              <a:t>A reservation is made for one and only one customer.</a:t>
            </a:r>
            <a:r>
              <a:rPr lang="en-US" dirty="0"/>
              <a:t>" Read it in the other direction is "</a:t>
            </a:r>
            <a:r>
              <a:rPr lang="en-US" i="1" dirty="0"/>
              <a:t>A customer can make one or more reservations</a:t>
            </a:r>
            <a:r>
              <a:rPr lang="en-US" dirty="0"/>
              <a:t>."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CD8A2-FFEA-59F5-3352-C6B9BA695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29" y="2830416"/>
            <a:ext cx="8895166" cy="10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23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497</Words>
  <Application>Microsoft Office PowerPoint</Application>
  <PresentationFormat>Widescreen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Module 7 (Part-1):</vt:lpstr>
      <vt:lpstr>Objectives</vt:lpstr>
      <vt:lpstr>Process Map</vt:lpstr>
      <vt:lpstr>Introducing the Domain Model</vt:lpstr>
      <vt:lpstr>Identifying the Elements of a Class Diagram</vt:lpstr>
      <vt:lpstr>Class Nodes</vt:lpstr>
      <vt:lpstr>Class Node Compartments</vt:lpstr>
      <vt:lpstr>Associations</vt:lpstr>
      <vt:lpstr>Multiplicity</vt:lpstr>
      <vt:lpstr>Navigation</vt:lpstr>
      <vt:lpstr>Association Classes</vt:lpstr>
      <vt:lpstr>Creating a Domain Model</vt:lpstr>
      <vt:lpstr>Step 1 - Draw the class Nodes</vt:lpstr>
      <vt:lpstr>Step 2 - Draw the Associations</vt:lpstr>
      <vt:lpstr>Step 3 - Label the Associations and Role Names</vt:lpstr>
      <vt:lpstr>Step 4 - Label the Association Multiplicity</vt:lpstr>
      <vt:lpstr>Step 5 - Draw the Navigation Arrows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2:</dc:title>
  <dc:creator>Staff05</dc:creator>
  <cp:lastModifiedBy>Staff05</cp:lastModifiedBy>
  <cp:revision>146</cp:revision>
  <dcterms:created xsi:type="dcterms:W3CDTF">2023-06-06T21:05:32Z</dcterms:created>
  <dcterms:modified xsi:type="dcterms:W3CDTF">2023-06-09T04:07:28Z</dcterms:modified>
</cp:coreProperties>
</file>