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306" r:id="rId6"/>
    <p:sldId id="294" r:id="rId7"/>
    <p:sldId id="260" r:id="rId8"/>
    <p:sldId id="262" r:id="rId9"/>
    <p:sldId id="263" r:id="rId10"/>
    <p:sldId id="265" r:id="rId11"/>
    <p:sldId id="310" r:id="rId12"/>
    <p:sldId id="311"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E61BE-0B26-EC19-4CCF-D7FD2829EF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513FD-2B62-658D-6120-D2D1D40B9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13228D-514E-5790-16C0-2B171E4CF839}"/>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DCEF0203-25C3-960D-7E62-6AE510D1B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F2ECE8-C139-A3D9-59B9-E28D4E2E0A61}"/>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65774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5C195-29DF-AE16-48C8-D94F013907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4E7DA2-B5A8-8BCA-9CE5-8CDEBBF957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4B1E8-2F70-E59E-AF97-159583A4E79E}"/>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1F0F0EB7-E07A-5120-CCA6-2689F8538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514C70-62DA-ED3C-B71D-E0490014D1BA}"/>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408065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FF6B20-6147-BB09-F0D1-0A947CED5D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02C0D-DA20-9D77-C2D4-983695CC52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879EA-D632-9120-9C15-11DECE562B5F}"/>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24E07602-A766-46F7-7405-A59B27CBE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010E3-B976-DA66-B5AB-EDBEA1EDDF3A}"/>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31760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67309-D7B0-088E-EF88-4964FB7E8D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9B63AC-C6B2-24BA-F922-5AC49C98BF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19E79-44BF-6FC3-48E0-B7254CE86E2A}"/>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84994C21-652E-2102-06EA-88F38D0E3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CE571-E180-4677-5C78-9201274CAC73}"/>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10312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4808-22E9-ED9D-D3F5-A845DD3C88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475F07-19A7-00F5-9EBA-217568D277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2CDD4C-81F3-75B1-F5AD-9559C0A52C02}"/>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277F9E82-B711-E0FE-A345-83604B184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D3AF75-CEEE-CB86-2785-2453073AAC37}"/>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114942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B323-DCD2-D22C-3042-EB5113946F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B71201-8005-2430-B294-6D04F95734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EA464B-C369-E9EA-866A-20A33AD84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31FA13-0321-EA3E-1C61-1D0C86C80271}"/>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5FE91AF4-1C88-3158-EFA5-CEE75B6CE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C03CA-6B2B-E715-C9D4-259A8D26CC5E}"/>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94961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6DC12-3BDA-E15B-D4F8-367FDFA3C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764919-EBA8-772E-BCE3-7FA7B56D4D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821484-FC0F-D94F-B08D-8E8D2FB0D0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905F41-ABFE-BF47-8584-25EC238FEA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D49A38-34CF-A867-9AE9-B3123EE35C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EA2DD4-D57A-0D84-62EF-ABFE55F76E9A}"/>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8" name="Footer Placeholder 7">
            <a:extLst>
              <a:ext uri="{FF2B5EF4-FFF2-40B4-BE49-F238E27FC236}">
                <a16:creationId xmlns:a16="http://schemas.microsoft.com/office/drawing/2014/main" id="{79F5DCD1-EF53-380F-42DD-7973976A36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256E95-D263-505F-D2F0-9EAFAF573557}"/>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62114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F954-A425-E2AE-39D2-35F2FACE15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D82607-FFE9-C24F-B498-44B32B714C73}"/>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4" name="Footer Placeholder 3">
            <a:extLst>
              <a:ext uri="{FF2B5EF4-FFF2-40B4-BE49-F238E27FC236}">
                <a16:creationId xmlns:a16="http://schemas.microsoft.com/office/drawing/2014/main" id="{2CA4AAE3-8FB7-007D-80F6-35D3C6C1F1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37016-BA3E-26A2-2364-3B66FED1EEE4}"/>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38207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AE469-E56C-806C-D4AF-574CBBE671E7}"/>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3" name="Footer Placeholder 2">
            <a:extLst>
              <a:ext uri="{FF2B5EF4-FFF2-40B4-BE49-F238E27FC236}">
                <a16:creationId xmlns:a16="http://schemas.microsoft.com/office/drawing/2014/main" id="{07DD4BFB-1546-E3EA-25FB-7458B80211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A9D98D-0A5B-75E5-37C9-53B19F15066C}"/>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46399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75837-614C-17DA-7349-6D90D0E15E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D4AC20-3810-D2C4-BD57-67D713427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D0DBED-53E8-3612-5E70-BD96FCCDA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A3653-834F-939C-A046-B5659E0DEBFD}"/>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C71D7CD1-2B60-3919-D1AF-64A8512384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80AD67-A252-9EAA-433E-E4F18281B865}"/>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273580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CB35-CE70-8B14-CF11-819A5391BC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60CB49-026A-C0D3-ED9D-6271AC27A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B2EBD-98CD-512E-3F1C-008ECC008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19EE4C-336D-A521-2CEA-03D1E40B444E}"/>
              </a:ext>
            </a:extLst>
          </p:cNvPr>
          <p:cNvSpPr>
            <a:spLocks noGrp="1"/>
          </p:cNvSpPr>
          <p:nvPr>
            <p:ph type="dt" sz="half" idx="10"/>
          </p:nvPr>
        </p:nvSpPr>
        <p:spPr/>
        <p:txBody>
          <a:bodyPr/>
          <a:lstStyle/>
          <a:p>
            <a:fld id="{22F32E95-A042-4E5E-9C39-FA0713E1008A}" type="datetimeFigureOut">
              <a:rPr lang="en-US" smtClean="0"/>
              <a:t>6/9/2023</a:t>
            </a:fld>
            <a:endParaRPr lang="en-US"/>
          </a:p>
        </p:txBody>
      </p:sp>
      <p:sp>
        <p:nvSpPr>
          <p:cNvPr id="6" name="Footer Placeholder 5">
            <a:extLst>
              <a:ext uri="{FF2B5EF4-FFF2-40B4-BE49-F238E27FC236}">
                <a16:creationId xmlns:a16="http://schemas.microsoft.com/office/drawing/2014/main" id="{00403C48-D5BF-CD9C-62DC-F19002A659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EF0AC-8ED2-0C01-F946-B335C5A2CB15}"/>
              </a:ext>
            </a:extLst>
          </p:cNvPr>
          <p:cNvSpPr>
            <a:spLocks noGrp="1"/>
          </p:cNvSpPr>
          <p:nvPr>
            <p:ph type="sldNum" sz="quarter" idx="12"/>
          </p:nvPr>
        </p:nvSpPr>
        <p:spPr/>
        <p:txBody>
          <a:bodyPr/>
          <a:lstStyle/>
          <a:p>
            <a:fld id="{44E73DE8-4AD9-435B-8D29-52AD7BF8C263}" type="slidenum">
              <a:rPr lang="en-US" smtClean="0"/>
              <a:t>‹#›</a:t>
            </a:fld>
            <a:endParaRPr lang="en-US"/>
          </a:p>
        </p:txBody>
      </p:sp>
    </p:spTree>
    <p:extLst>
      <p:ext uri="{BB962C8B-B14F-4D97-AF65-F5344CB8AC3E}">
        <p14:creationId xmlns:p14="http://schemas.microsoft.com/office/powerpoint/2010/main" val="382111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123E67-D35B-11D3-1E61-471497528A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C812E2-0E19-72DE-BF92-22B61AE72A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BEB4B-1B7D-F589-5EEF-E5C9DDE9D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32E95-A042-4E5E-9C39-FA0713E1008A}" type="datetimeFigureOut">
              <a:rPr lang="en-US" smtClean="0"/>
              <a:t>6/9/2023</a:t>
            </a:fld>
            <a:endParaRPr lang="en-US"/>
          </a:p>
        </p:txBody>
      </p:sp>
      <p:sp>
        <p:nvSpPr>
          <p:cNvPr id="5" name="Footer Placeholder 4">
            <a:extLst>
              <a:ext uri="{FF2B5EF4-FFF2-40B4-BE49-F238E27FC236}">
                <a16:creationId xmlns:a16="http://schemas.microsoft.com/office/drawing/2014/main" id="{AB913A9F-B45D-9F8A-48A0-B8AD627DD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52A159-963B-E563-2C47-93E117912E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73DE8-4AD9-435B-8D29-52AD7BF8C263}" type="slidenum">
              <a:rPr lang="en-US" smtClean="0"/>
              <a:t>‹#›</a:t>
            </a:fld>
            <a:endParaRPr lang="en-US"/>
          </a:p>
        </p:txBody>
      </p:sp>
    </p:spTree>
    <p:extLst>
      <p:ext uri="{BB962C8B-B14F-4D97-AF65-F5344CB8AC3E}">
        <p14:creationId xmlns:p14="http://schemas.microsoft.com/office/powerpoint/2010/main" val="1174522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A7500-DDDC-A6DA-3009-AA5DBBB0449A}"/>
              </a:ext>
            </a:extLst>
          </p:cNvPr>
          <p:cNvSpPr>
            <a:spLocks noGrp="1"/>
          </p:cNvSpPr>
          <p:nvPr>
            <p:ph type="ctrTitle"/>
          </p:nvPr>
        </p:nvSpPr>
        <p:spPr/>
        <p:txBody>
          <a:bodyPr/>
          <a:lstStyle/>
          <a:p>
            <a:r>
              <a:rPr lang="en-US" dirty="0"/>
              <a:t>Module 7 (Part-2):</a:t>
            </a:r>
          </a:p>
        </p:txBody>
      </p:sp>
      <p:sp>
        <p:nvSpPr>
          <p:cNvPr id="3" name="Subtitle 2">
            <a:extLst>
              <a:ext uri="{FF2B5EF4-FFF2-40B4-BE49-F238E27FC236}">
                <a16:creationId xmlns:a16="http://schemas.microsoft.com/office/drawing/2014/main" id="{219A1161-31E9-0BDC-7E2D-600B6BDCC555}"/>
              </a:ext>
            </a:extLst>
          </p:cNvPr>
          <p:cNvSpPr>
            <a:spLocks noGrp="1"/>
          </p:cNvSpPr>
          <p:nvPr>
            <p:ph type="subTitle" idx="1"/>
          </p:nvPr>
        </p:nvSpPr>
        <p:spPr/>
        <p:txBody>
          <a:bodyPr>
            <a:normAutofit/>
          </a:bodyPr>
          <a:lstStyle/>
          <a:p>
            <a:r>
              <a:rPr lang="en-US"/>
              <a:t>Constructing the Problem Domain Model</a:t>
            </a:r>
            <a:endParaRPr lang="en-US" dirty="0"/>
          </a:p>
        </p:txBody>
      </p:sp>
    </p:spTree>
    <p:extLst>
      <p:ext uri="{BB962C8B-B14F-4D97-AF65-F5344CB8AC3E}">
        <p14:creationId xmlns:p14="http://schemas.microsoft.com/office/powerpoint/2010/main" val="482567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0FA-4DC4-FC4D-9A93-2B584BFE7F6B}"/>
              </a:ext>
            </a:extLst>
          </p:cNvPr>
          <p:cNvSpPr>
            <a:spLocks noGrp="1"/>
          </p:cNvSpPr>
          <p:nvPr>
            <p:ph type="title"/>
          </p:nvPr>
        </p:nvSpPr>
        <p:spPr/>
        <p:txBody>
          <a:bodyPr/>
          <a:lstStyle/>
          <a:p>
            <a:r>
              <a:rPr lang="en-US" dirty="0"/>
              <a:t>Step 3 - Create Reservation Scenario 1</a:t>
            </a:r>
          </a:p>
        </p:txBody>
      </p:sp>
      <p:sp>
        <p:nvSpPr>
          <p:cNvPr id="4" name="Content Placeholder 3">
            <a:extLst>
              <a:ext uri="{FF2B5EF4-FFF2-40B4-BE49-F238E27FC236}">
                <a16:creationId xmlns:a16="http://schemas.microsoft.com/office/drawing/2014/main" id="{0F994DB8-CEFB-E125-0D2E-E00A4F1E354B}"/>
              </a:ext>
            </a:extLst>
          </p:cNvPr>
          <p:cNvSpPr>
            <a:spLocks noGrp="1"/>
          </p:cNvSpPr>
          <p:nvPr>
            <p:ph idx="1"/>
          </p:nvPr>
        </p:nvSpPr>
        <p:spPr>
          <a:xfrm>
            <a:off x="838200" y="1825624"/>
            <a:ext cx="10515599" cy="1728945"/>
          </a:xfrm>
        </p:spPr>
        <p:txBody>
          <a:bodyPr>
            <a:normAutofit/>
          </a:bodyPr>
          <a:lstStyle/>
          <a:p>
            <a:pPr marL="0" indent="0">
              <a:buNone/>
            </a:pPr>
            <a:r>
              <a:rPr lang="en-US" dirty="0"/>
              <a:t>The system allocates the required number and type of rooms from the available rooms. The system responds that the specified rooms are available, returns the provisional reservation number, and marks the reservation as "held"</a:t>
            </a:r>
          </a:p>
        </p:txBody>
      </p:sp>
      <p:pic>
        <p:nvPicPr>
          <p:cNvPr id="5" name="Picture 4">
            <a:extLst>
              <a:ext uri="{FF2B5EF4-FFF2-40B4-BE49-F238E27FC236}">
                <a16:creationId xmlns:a16="http://schemas.microsoft.com/office/drawing/2014/main" id="{22FFAC90-E305-85DC-C4EE-3039C7C1A0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6899" y="3554569"/>
            <a:ext cx="7810541" cy="3090930"/>
          </a:xfrm>
          <a:prstGeom prst="rect">
            <a:avLst/>
          </a:prstGeom>
        </p:spPr>
      </p:pic>
    </p:spTree>
    <p:extLst>
      <p:ext uri="{BB962C8B-B14F-4D97-AF65-F5344CB8AC3E}">
        <p14:creationId xmlns:p14="http://schemas.microsoft.com/office/powerpoint/2010/main" val="2421463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BADCF68-72DD-CD62-E07E-128CE5AE6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3139" y="3233418"/>
            <a:ext cx="7845184" cy="3388245"/>
          </a:xfrm>
          <a:prstGeom prst="rect">
            <a:avLst/>
          </a:prstGeom>
        </p:spPr>
      </p:pic>
      <p:sp>
        <p:nvSpPr>
          <p:cNvPr id="2" name="Title 1">
            <a:extLst>
              <a:ext uri="{FF2B5EF4-FFF2-40B4-BE49-F238E27FC236}">
                <a16:creationId xmlns:a16="http://schemas.microsoft.com/office/drawing/2014/main" id="{A9C51ECC-BB22-3772-A84B-251D47D7BE88}"/>
              </a:ext>
            </a:extLst>
          </p:cNvPr>
          <p:cNvSpPr>
            <a:spLocks noGrp="1"/>
          </p:cNvSpPr>
          <p:nvPr>
            <p:ph type="title"/>
          </p:nvPr>
        </p:nvSpPr>
        <p:spPr/>
        <p:txBody>
          <a:bodyPr/>
          <a:lstStyle/>
          <a:p>
            <a:r>
              <a:rPr lang="en-US" dirty="0"/>
              <a:t>Step 4 - Create Reservation Scenario 1</a:t>
            </a:r>
          </a:p>
        </p:txBody>
      </p:sp>
      <p:sp>
        <p:nvSpPr>
          <p:cNvPr id="5" name="Content Placeholder 4">
            <a:extLst>
              <a:ext uri="{FF2B5EF4-FFF2-40B4-BE49-F238E27FC236}">
                <a16:creationId xmlns:a16="http://schemas.microsoft.com/office/drawing/2014/main" id="{1C999BC7-9D7C-C85C-0FD1-3DCC02B20AF9}"/>
              </a:ext>
            </a:extLst>
          </p:cNvPr>
          <p:cNvSpPr>
            <a:spLocks noGrp="1"/>
          </p:cNvSpPr>
          <p:nvPr>
            <p:ph idx="1"/>
          </p:nvPr>
        </p:nvSpPr>
        <p:spPr>
          <a:xfrm>
            <a:off x="838200" y="1374864"/>
            <a:ext cx="11100515" cy="2192583"/>
          </a:xfrm>
        </p:spPr>
        <p:txBody>
          <a:bodyPr>
            <a:normAutofit lnSpcReduction="10000"/>
          </a:bodyPr>
          <a:lstStyle/>
          <a:p>
            <a:pPr marL="0" indent="0">
              <a:buNone/>
            </a:pPr>
            <a:r>
              <a:rPr lang="en-US" dirty="0"/>
              <a:t>The booking agent accepts the rooms offered. The booking agent selects that the customer has visited one of the hotels in this group before, and enters the zip code and customers name. The system finds and returns a list of matching customers with full address details. The booking agent selects one of the customers as being the valid customer. The system assigns this customer to the reservation</a:t>
            </a:r>
          </a:p>
        </p:txBody>
      </p:sp>
    </p:spTree>
    <p:extLst>
      <p:ext uri="{BB962C8B-B14F-4D97-AF65-F5344CB8AC3E}">
        <p14:creationId xmlns:p14="http://schemas.microsoft.com/office/powerpoint/2010/main" val="1363368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51ECC-BB22-3772-A84B-251D47D7BE88}"/>
              </a:ext>
            </a:extLst>
          </p:cNvPr>
          <p:cNvSpPr>
            <a:spLocks noGrp="1"/>
          </p:cNvSpPr>
          <p:nvPr>
            <p:ph type="title"/>
          </p:nvPr>
        </p:nvSpPr>
        <p:spPr/>
        <p:txBody>
          <a:bodyPr/>
          <a:lstStyle/>
          <a:p>
            <a:r>
              <a:rPr lang="en-US" dirty="0"/>
              <a:t>Step 5 - Create Reservation Scenario 1</a:t>
            </a:r>
          </a:p>
        </p:txBody>
      </p:sp>
      <p:sp>
        <p:nvSpPr>
          <p:cNvPr id="5" name="Content Placeholder 4">
            <a:extLst>
              <a:ext uri="{FF2B5EF4-FFF2-40B4-BE49-F238E27FC236}">
                <a16:creationId xmlns:a16="http://schemas.microsoft.com/office/drawing/2014/main" id="{1C999BC7-9D7C-C85C-0FD1-3DCC02B20AF9}"/>
              </a:ext>
            </a:extLst>
          </p:cNvPr>
          <p:cNvSpPr>
            <a:spLocks noGrp="1"/>
          </p:cNvSpPr>
          <p:nvPr>
            <p:ph idx="1"/>
          </p:nvPr>
        </p:nvSpPr>
        <p:spPr>
          <a:xfrm>
            <a:off x="838200" y="1374864"/>
            <a:ext cx="11100515" cy="1793339"/>
          </a:xfrm>
        </p:spPr>
        <p:txBody>
          <a:bodyPr>
            <a:normAutofit/>
          </a:bodyPr>
          <a:lstStyle/>
          <a:p>
            <a:pPr marL="0" indent="0">
              <a:buNone/>
            </a:pPr>
            <a:r>
              <a:rPr lang="en-US" dirty="0"/>
              <a:t>The booking agent performs a payment guarantee check. This check is successful. The system assigns the payment guarantee to the reservation and changes the state of the reservation to "confirmed". The system returns the reservation ID and booking details</a:t>
            </a:r>
          </a:p>
        </p:txBody>
      </p:sp>
      <p:pic>
        <p:nvPicPr>
          <p:cNvPr id="10" name="Picture 9">
            <a:extLst>
              <a:ext uri="{FF2B5EF4-FFF2-40B4-BE49-F238E27FC236}">
                <a16:creationId xmlns:a16="http://schemas.microsoft.com/office/drawing/2014/main" id="{D64F5790-A91F-5AFD-441A-403E076F5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1026" y="2978184"/>
            <a:ext cx="7994752" cy="3408616"/>
          </a:xfrm>
          <a:prstGeom prst="rect">
            <a:avLst/>
          </a:prstGeom>
        </p:spPr>
      </p:pic>
    </p:spTree>
    <p:extLst>
      <p:ext uri="{BB962C8B-B14F-4D97-AF65-F5344CB8AC3E}">
        <p14:creationId xmlns:p14="http://schemas.microsoft.com/office/powerpoint/2010/main" val="48548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51ECC-BB22-3772-A84B-251D47D7BE88}"/>
              </a:ext>
            </a:extLst>
          </p:cNvPr>
          <p:cNvSpPr>
            <a:spLocks noGrp="1"/>
          </p:cNvSpPr>
          <p:nvPr>
            <p:ph type="title"/>
          </p:nvPr>
        </p:nvSpPr>
        <p:spPr/>
        <p:txBody>
          <a:bodyPr/>
          <a:lstStyle/>
          <a:p>
            <a:r>
              <a:rPr lang="en-US" dirty="0"/>
              <a:t>Create Reservation Scenario 2</a:t>
            </a:r>
          </a:p>
        </p:txBody>
      </p:sp>
      <p:sp>
        <p:nvSpPr>
          <p:cNvPr id="5" name="Content Placeholder 4">
            <a:extLst>
              <a:ext uri="{FF2B5EF4-FFF2-40B4-BE49-F238E27FC236}">
                <a16:creationId xmlns:a16="http://schemas.microsoft.com/office/drawing/2014/main" id="{1C999BC7-9D7C-C85C-0FD1-3DCC02B20AF9}"/>
              </a:ext>
            </a:extLst>
          </p:cNvPr>
          <p:cNvSpPr>
            <a:spLocks noGrp="1"/>
          </p:cNvSpPr>
          <p:nvPr>
            <p:ph idx="1"/>
          </p:nvPr>
        </p:nvSpPr>
        <p:spPr>
          <a:xfrm>
            <a:off x="838200" y="1374865"/>
            <a:ext cx="11100515" cy="1007728"/>
          </a:xfrm>
        </p:spPr>
        <p:txBody>
          <a:bodyPr>
            <a:normAutofit/>
          </a:bodyPr>
          <a:lstStyle/>
          <a:p>
            <a:pPr marL="0" indent="0">
              <a:buNone/>
            </a:pPr>
            <a:r>
              <a:rPr lang="en-US" dirty="0"/>
              <a:t>Another "Create a Reservation" scenario has the Actor making a reservation from a small family reunion in which three rooms are booked:</a:t>
            </a:r>
          </a:p>
        </p:txBody>
      </p:sp>
      <p:pic>
        <p:nvPicPr>
          <p:cNvPr id="12" name="Picture 11">
            <a:extLst>
              <a:ext uri="{FF2B5EF4-FFF2-40B4-BE49-F238E27FC236}">
                <a16:creationId xmlns:a16="http://schemas.microsoft.com/office/drawing/2014/main" id="{3135F9C6-FD61-13DD-0489-D7146E8E84D2}"/>
              </a:ext>
            </a:extLst>
          </p:cNvPr>
          <p:cNvPicPr>
            <a:picLocks noChangeAspect="1"/>
          </p:cNvPicPr>
          <p:nvPr/>
        </p:nvPicPr>
        <p:blipFill>
          <a:blip r:embed="rId2"/>
          <a:stretch>
            <a:fillRect/>
          </a:stretch>
        </p:blipFill>
        <p:spPr>
          <a:xfrm>
            <a:off x="1554118" y="2700428"/>
            <a:ext cx="8220947" cy="3193832"/>
          </a:xfrm>
          <a:prstGeom prst="rect">
            <a:avLst/>
          </a:prstGeom>
        </p:spPr>
      </p:pic>
    </p:spTree>
    <p:extLst>
      <p:ext uri="{BB962C8B-B14F-4D97-AF65-F5344CB8AC3E}">
        <p14:creationId xmlns:p14="http://schemas.microsoft.com/office/powerpoint/2010/main" val="3248267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D44DE-00C7-742B-6698-B63E02F2FD13}"/>
              </a:ext>
            </a:extLst>
          </p:cNvPr>
          <p:cNvSpPr>
            <a:spLocks noGrp="1"/>
          </p:cNvSpPr>
          <p:nvPr>
            <p:ph type="title"/>
          </p:nvPr>
        </p:nvSpPr>
        <p:spPr/>
        <p:txBody>
          <a:bodyPr/>
          <a:lstStyle/>
          <a:p>
            <a:r>
              <a:rPr lang="en-US" dirty="0"/>
              <a:t>Comparing Object Diagrams to Validating the Domain Model</a:t>
            </a:r>
          </a:p>
        </p:txBody>
      </p:sp>
      <p:sp>
        <p:nvSpPr>
          <p:cNvPr id="4" name="Content Placeholder 3">
            <a:extLst>
              <a:ext uri="{FF2B5EF4-FFF2-40B4-BE49-F238E27FC236}">
                <a16:creationId xmlns:a16="http://schemas.microsoft.com/office/drawing/2014/main" id="{E4CEF465-5F9B-FCCB-F054-23E843E0B896}"/>
              </a:ext>
            </a:extLst>
          </p:cNvPr>
          <p:cNvSpPr>
            <a:spLocks noGrp="1"/>
          </p:cNvSpPr>
          <p:nvPr>
            <p:ph idx="1"/>
          </p:nvPr>
        </p:nvSpPr>
        <p:spPr/>
        <p:txBody>
          <a:bodyPr>
            <a:normAutofit/>
          </a:bodyPr>
          <a:lstStyle/>
          <a:p>
            <a:pPr marL="0" indent="0">
              <a:buNone/>
            </a:pPr>
            <a:r>
              <a:rPr lang="en-US" dirty="0"/>
              <a:t>To validate the Domain Model, compare the Class Diagram with the scenario Object Diagrams</a:t>
            </a:r>
          </a:p>
          <a:p>
            <a:pPr>
              <a:buFont typeface="Wingdings" panose="05000000000000000000" pitchFamily="2" charset="2"/>
              <a:buChar char="ü"/>
            </a:pPr>
            <a:r>
              <a:rPr lang="en-US" dirty="0"/>
              <a:t>Are there attributes or responsibilities mentioned in a scenario that are not listed in the Domain Model?</a:t>
            </a:r>
          </a:p>
          <a:p>
            <a:pPr>
              <a:buFont typeface="Wingdings" panose="05000000000000000000" pitchFamily="2" charset="2"/>
              <a:buChar char="ü"/>
            </a:pPr>
            <a:r>
              <a:rPr lang="en-US" dirty="0"/>
              <a:t>Are three associations in the Object Diagrams that do not exist in the Domain Model?</a:t>
            </a:r>
          </a:p>
          <a:p>
            <a:pPr>
              <a:buFont typeface="Wingdings" panose="05000000000000000000" pitchFamily="2" charset="2"/>
              <a:buChar char="ü"/>
            </a:pPr>
            <a:r>
              <a:rPr lang="en-US" dirty="0"/>
              <a:t>Are there scenarios in which the multiplicity of a relationship is wrong?</a:t>
            </a:r>
          </a:p>
        </p:txBody>
      </p:sp>
    </p:spTree>
    <p:extLst>
      <p:ext uri="{BB962C8B-B14F-4D97-AF65-F5344CB8AC3E}">
        <p14:creationId xmlns:p14="http://schemas.microsoft.com/office/powerpoint/2010/main" val="229597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768C-7FB6-08D7-A258-7E0A3C36FD53}"/>
              </a:ext>
            </a:extLst>
          </p:cNvPr>
          <p:cNvSpPr>
            <a:spLocks noGrp="1"/>
          </p:cNvSpPr>
          <p:nvPr>
            <p:ph type="title"/>
          </p:nvPr>
        </p:nvSpPr>
        <p:spPr/>
        <p:txBody>
          <a:bodyPr/>
          <a:lstStyle/>
          <a:p>
            <a:r>
              <a:rPr lang="en-US" dirty="0"/>
              <a:t>Revised Domain Model for the Hotel Reservation System</a:t>
            </a:r>
          </a:p>
        </p:txBody>
      </p:sp>
      <p:pic>
        <p:nvPicPr>
          <p:cNvPr id="7" name="Content Placeholder 6">
            <a:extLst>
              <a:ext uri="{FF2B5EF4-FFF2-40B4-BE49-F238E27FC236}">
                <a16:creationId xmlns:a16="http://schemas.microsoft.com/office/drawing/2014/main" id="{0A2476FC-BFDD-0078-DD0B-E4E5BAC973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6653" y="1568298"/>
            <a:ext cx="10745642" cy="4188557"/>
          </a:xfrm>
        </p:spPr>
      </p:pic>
    </p:spTree>
    <p:extLst>
      <p:ext uri="{BB962C8B-B14F-4D97-AF65-F5344CB8AC3E}">
        <p14:creationId xmlns:p14="http://schemas.microsoft.com/office/powerpoint/2010/main" val="2520132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CF9A-B8DD-90D5-80B7-D8B80ACF2402}"/>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A7DCF64-03AE-818D-CD6E-5F4E8F6D82AB}"/>
              </a:ext>
            </a:extLst>
          </p:cNvPr>
          <p:cNvSpPr>
            <a:spLocks noGrp="1"/>
          </p:cNvSpPr>
          <p:nvPr>
            <p:ph idx="1"/>
          </p:nvPr>
        </p:nvSpPr>
        <p:spPr>
          <a:xfrm>
            <a:off x="455860" y="1464676"/>
            <a:ext cx="10897939" cy="5212849"/>
          </a:xfrm>
        </p:spPr>
        <p:txBody>
          <a:bodyPr>
            <a:normAutofit/>
          </a:bodyPr>
          <a:lstStyle/>
          <a:p>
            <a:pPr marL="0" indent="0">
              <a:buNone/>
            </a:pPr>
            <a:r>
              <a:rPr lang="en-US" dirty="0"/>
              <a:t>Upon Completion of this module, you should be able to:</a:t>
            </a:r>
          </a:p>
          <a:p>
            <a:pPr>
              <a:buFont typeface="Wingdings" panose="05000000000000000000" pitchFamily="2" charset="2"/>
              <a:buChar char="ü"/>
            </a:pPr>
            <a:r>
              <a:rPr lang="en-US" dirty="0"/>
              <a:t>Create Object Diagram</a:t>
            </a:r>
          </a:p>
          <a:p>
            <a:pPr>
              <a:buFont typeface="Wingdings" panose="05000000000000000000" pitchFamily="2" charset="2"/>
              <a:buChar char="ü"/>
            </a:pPr>
            <a:r>
              <a:rPr lang="en-US" dirty="0"/>
              <a:t>Verify the Domain Model using Object Diagrams from UC scenarios.</a:t>
            </a:r>
          </a:p>
        </p:txBody>
      </p:sp>
    </p:spTree>
    <p:extLst>
      <p:ext uri="{BB962C8B-B14F-4D97-AF65-F5344CB8AC3E}">
        <p14:creationId xmlns:p14="http://schemas.microsoft.com/office/powerpoint/2010/main" val="281492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E04DE-9E1F-4905-3CC8-EF3924BEEB29}"/>
              </a:ext>
            </a:extLst>
          </p:cNvPr>
          <p:cNvSpPr>
            <a:spLocks noGrp="1"/>
          </p:cNvSpPr>
          <p:nvPr>
            <p:ph type="title"/>
          </p:nvPr>
        </p:nvSpPr>
        <p:spPr/>
        <p:txBody>
          <a:bodyPr/>
          <a:lstStyle/>
          <a:p>
            <a:r>
              <a:rPr lang="en-US" dirty="0"/>
              <a:t>Validating the Domain Model (Intro)</a:t>
            </a:r>
          </a:p>
        </p:txBody>
      </p:sp>
      <p:sp>
        <p:nvSpPr>
          <p:cNvPr id="4" name="Content Placeholder 3">
            <a:extLst>
              <a:ext uri="{FF2B5EF4-FFF2-40B4-BE49-F238E27FC236}">
                <a16:creationId xmlns:a16="http://schemas.microsoft.com/office/drawing/2014/main" id="{488180FC-F06C-9FC2-7598-27823FB6D378}"/>
              </a:ext>
            </a:extLst>
          </p:cNvPr>
          <p:cNvSpPr>
            <a:spLocks noGrp="1"/>
          </p:cNvSpPr>
          <p:nvPr>
            <p:ph idx="1"/>
          </p:nvPr>
        </p:nvSpPr>
        <p:spPr/>
        <p:txBody>
          <a:bodyPr/>
          <a:lstStyle/>
          <a:p>
            <a:pPr>
              <a:buFont typeface="Wingdings" panose="05000000000000000000" pitchFamily="2" charset="2"/>
              <a:buChar char="Ø"/>
            </a:pPr>
            <a:r>
              <a:rPr lang="en-US" dirty="0"/>
              <a:t>You can validate the Domain Model by analyzing multiple Object Diagrams based on use case scenarios</a:t>
            </a:r>
          </a:p>
          <a:p>
            <a:pPr>
              <a:buFont typeface="Wingdings" panose="05000000000000000000" pitchFamily="2" charset="2"/>
              <a:buChar char="Ø"/>
            </a:pPr>
            <a:r>
              <a:rPr lang="en-US" dirty="0"/>
              <a:t>First, the essential elements of Object Diagrams are presented</a:t>
            </a:r>
          </a:p>
        </p:txBody>
      </p:sp>
    </p:spTree>
    <p:extLst>
      <p:ext uri="{BB962C8B-B14F-4D97-AF65-F5344CB8AC3E}">
        <p14:creationId xmlns:p14="http://schemas.microsoft.com/office/powerpoint/2010/main" val="1870323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B9B001-B0A7-11C2-8079-75BE8D70F5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0188" y="3204456"/>
            <a:ext cx="7790645" cy="3653544"/>
          </a:xfrm>
          <a:prstGeom prst="rect">
            <a:avLst/>
          </a:prstGeom>
        </p:spPr>
      </p:pic>
      <p:sp>
        <p:nvSpPr>
          <p:cNvPr id="2" name="Title 1">
            <a:extLst>
              <a:ext uri="{FF2B5EF4-FFF2-40B4-BE49-F238E27FC236}">
                <a16:creationId xmlns:a16="http://schemas.microsoft.com/office/drawing/2014/main" id="{19198AEE-33A0-3746-8A34-67A0B5364C9E}"/>
              </a:ext>
            </a:extLst>
          </p:cNvPr>
          <p:cNvSpPr>
            <a:spLocks noGrp="1"/>
          </p:cNvSpPr>
          <p:nvPr>
            <p:ph type="title"/>
          </p:nvPr>
        </p:nvSpPr>
        <p:spPr/>
        <p:txBody>
          <a:bodyPr/>
          <a:lstStyle/>
          <a:p>
            <a:r>
              <a:rPr lang="en-US" dirty="0"/>
              <a:t>Identifying the Elements of an Object Diagram</a:t>
            </a:r>
          </a:p>
        </p:txBody>
      </p:sp>
      <p:sp>
        <p:nvSpPr>
          <p:cNvPr id="3" name="Content Placeholder 2">
            <a:extLst>
              <a:ext uri="{FF2B5EF4-FFF2-40B4-BE49-F238E27FC236}">
                <a16:creationId xmlns:a16="http://schemas.microsoft.com/office/drawing/2014/main" id="{CFF83A03-0B70-92A4-15D1-F5248ACACC7F}"/>
              </a:ext>
            </a:extLst>
          </p:cNvPr>
          <p:cNvSpPr>
            <a:spLocks noGrp="1"/>
          </p:cNvSpPr>
          <p:nvPr>
            <p:ph idx="1"/>
          </p:nvPr>
        </p:nvSpPr>
        <p:spPr>
          <a:xfrm>
            <a:off x="838200" y="1825625"/>
            <a:ext cx="10392177" cy="1378831"/>
          </a:xfrm>
        </p:spPr>
        <p:txBody>
          <a:bodyPr>
            <a:normAutofit/>
          </a:bodyPr>
          <a:lstStyle/>
          <a:p>
            <a:pPr marL="0" indent="0">
              <a:buNone/>
            </a:pPr>
            <a:r>
              <a:rPr lang="en-US" dirty="0"/>
              <a:t>"</a:t>
            </a:r>
            <a:r>
              <a:rPr lang="en-US" i="1" dirty="0"/>
              <a:t>A static object diagram is an instance of a class diagram; it shows a snapshot of the detailed state of a system at a point in time.</a:t>
            </a:r>
            <a:r>
              <a:rPr lang="en-US" dirty="0"/>
              <a:t>" </a:t>
            </a:r>
          </a:p>
          <a:p>
            <a:pPr marL="0" indent="0">
              <a:buNone/>
            </a:pPr>
            <a:r>
              <a:rPr lang="en-US" dirty="0"/>
              <a:t>(UML specv1.4, page 3-35)</a:t>
            </a:r>
          </a:p>
          <a:p>
            <a:pPr marL="0" indent="0">
              <a:buNone/>
            </a:pPr>
            <a:endParaRPr lang="en-US" dirty="0"/>
          </a:p>
        </p:txBody>
      </p:sp>
    </p:spTree>
    <p:extLst>
      <p:ext uri="{BB962C8B-B14F-4D97-AF65-F5344CB8AC3E}">
        <p14:creationId xmlns:p14="http://schemas.microsoft.com/office/powerpoint/2010/main" val="732728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ED4A-9239-8586-3C10-5F1AA6A059F5}"/>
              </a:ext>
            </a:extLst>
          </p:cNvPr>
          <p:cNvSpPr>
            <a:spLocks noGrp="1"/>
          </p:cNvSpPr>
          <p:nvPr>
            <p:ph type="title"/>
          </p:nvPr>
        </p:nvSpPr>
        <p:spPr/>
        <p:txBody>
          <a:bodyPr/>
          <a:lstStyle/>
          <a:p>
            <a:r>
              <a:rPr lang="en-US" dirty="0"/>
              <a:t>Object Nodes</a:t>
            </a:r>
          </a:p>
        </p:txBody>
      </p:sp>
      <p:sp>
        <p:nvSpPr>
          <p:cNvPr id="4" name="Content Placeholder 3">
            <a:extLst>
              <a:ext uri="{FF2B5EF4-FFF2-40B4-BE49-F238E27FC236}">
                <a16:creationId xmlns:a16="http://schemas.microsoft.com/office/drawing/2014/main" id="{72412A66-8AB9-0010-8F7E-E18CF3256526}"/>
              </a:ext>
            </a:extLst>
          </p:cNvPr>
          <p:cNvSpPr>
            <a:spLocks noGrp="1"/>
          </p:cNvSpPr>
          <p:nvPr>
            <p:ph idx="1"/>
          </p:nvPr>
        </p:nvSpPr>
        <p:spPr>
          <a:xfrm>
            <a:off x="838199" y="1825624"/>
            <a:ext cx="10764795" cy="4845631"/>
          </a:xfrm>
        </p:spPr>
        <p:txBody>
          <a:bodyPr>
            <a:normAutofit/>
          </a:bodyPr>
          <a:lstStyle/>
          <a:p>
            <a:pPr marL="0" indent="0">
              <a:buNone/>
            </a:pPr>
            <a:r>
              <a:rPr lang="en-US" dirty="0"/>
              <a:t>An Object Node includes some form of name and data type:</a:t>
            </a:r>
          </a:p>
          <a:p>
            <a:pPr marL="0" indent="0">
              <a:buNone/>
            </a:pPr>
            <a:endParaRPr lang="en-US" dirty="0"/>
          </a:p>
          <a:p>
            <a:pPr marL="0" indent="0">
              <a:buNone/>
            </a:pPr>
            <a:endParaRPr lang="en-US" dirty="0"/>
          </a:p>
          <a:p>
            <a:pPr marL="0" indent="0">
              <a:buNone/>
            </a:pPr>
            <a:r>
              <a:rPr lang="en-US" dirty="0"/>
              <a:t>An Object Node might also include attributes:</a:t>
            </a:r>
          </a:p>
        </p:txBody>
      </p:sp>
      <p:pic>
        <p:nvPicPr>
          <p:cNvPr id="5" name="Picture 4">
            <a:extLst>
              <a:ext uri="{FF2B5EF4-FFF2-40B4-BE49-F238E27FC236}">
                <a16:creationId xmlns:a16="http://schemas.microsoft.com/office/drawing/2014/main" id="{0B0BA9D1-DFB5-924C-DD0B-A1FFB1B12D37}"/>
              </a:ext>
            </a:extLst>
          </p:cNvPr>
          <p:cNvPicPr>
            <a:picLocks noChangeAspect="1"/>
          </p:cNvPicPr>
          <p:nvPr/>
        </p:nvPicPr>
        <p:blipFill>
          <a:blip r:embed="rId2"/>
          <a:stretch>
            <a:fillRect/>
          </a:stretch>
        </p:blipFill>
        <p:spPr>
          <a:xfrm>
            <a:off x="1916001" y="2313569"/>
            <a:ext cx="7200900" cy="942975"/>
          </a:xfrm>
          <a:prstGeom prst="rect">
            <a:avLst/>
          </a:prstGeom>
        </p:spPr>
      </p:pic>
      <p:pic>
        <p:nvPicPr>
          <p:cNvPr id="8" name="Picture 7">
            <a:extLst>
              <a:ext uri="{FF2B5EF4-FFF2-40B4-BE49-F238E27FC236}">
                <a16:creationId xmlns:a16="http://schemas.microsoft.com/office/drawing/2014/main" id="{343D6BE7-370D-68BC-7B03-9C02BBC5BCB7}"/>
              </a:ext>
            </a:extLst>
          </p:cNvPr>
          <p:cNvPicPr>
            <a:picLocks noChangeAspect="1"/>
          </p:cNvPicPr>
          <p:nvPr/>
        </p:nvPicPr>
        <p:blipFill>
          <a:blip r:embed="rId3"/>
          <a:stretch>
            <a:fillRect/>
          </a:stretch>
        </p:blipFill>
        <p:spPr>
          <a:xfrm>
            <a:off x="2610722" y="3880430"/>
            <a:ext cx="4704478" cy="2149821"/>
          </a:xfrm>
          <a:prstGeom prst="rect">
            <a:avLst/>
          </a:prstGeom>
        </p:spPr>
      </p:pic>
    </p:spTree>
    <p:extLst>
      <p:ext uri="{BB962C8B-B14F-4D97-AF65-F5344CB8AC3E}">
        <p14:creationId xmlns:p14="http://schemas.microsoft.com/office/powerpoint/2010/main" val="34086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F0B5694-4C74-75A1-4298-DBD9DB071648}"/>
              </a:ext>
            </a:extLst>
          </p:cNvPr>
          <p:cNvPicPr>
            <a:picLocks noChangeAspect="1"/>
          </p:cNvPicPr>
          <p:nvPr/>
        </p:nvPicPr>
        <p:blipFill>
          <a:blip r:embed="rId2"/>
          <a:stretch>
            <a:fillRect/>
          </a:stretch>
        </p:blipFill>
        <p:spPr>
          <a:xfrm>
            <a:off x="2564591" y="2757084"/>
            <a:ext cx="8789209" cy="3192955"/>
          </a:xfrm>
          <a:prstGeom prst="rect">
            <a:avLst/>
          </a:prstGeom>
        </p:spPr>
      </p:pic>
      <p:sp>
        <p:nvSpPr>
          <p:cNvPr id="2" name="Title 1">
            <a:extLst>
              <a:ext uri="{FF2B5EF4-FFF2-40B4-BE49-F238E27FC236}">
                <a16:creationId xmlns:a16="http://schemas.microsoft.com/office/drawing/2014/main" id="{28CCED4A-9239-8586-3C10-5F1AA6A059F5}"/>
              </a:ext>
            </a:extLst>
          </p:cNvPr>
          <p:cNvSpPr>
            <a:spLocks noGrp="1"/>
          </p:cNvSpPr>
          <p:nvPr>
            <p:ph type="title"/>
          </p:nvPr>
        </p:nvSpPr>
        <p:spPr/>
        <p:txBody>
          <a:bodyPr/>
          <a:lstStyle/>
          <a:p>
            <a:r>
              <a:rPr lang="en-US" dirty="0"/>
              <a:t>Links</a:t>
            </a:r>
          </a:p>
        </p:txBody>
      </p:sp>
      <p:sp>
        <p:nvSpPr>
          <p:cNvPr id="4" name="Content Placeholder 3">
            <a:extLst>
              <a:ext uri="{FF2B5EF4-FFF2-40B4-BE49-F238E27FC236}">
                <a16:creationId xmlns:a16="http://schemas.microsoft.com/office/drawing/2014/main" id="{72412A66-8AB9-0010-8F7E-E18CF3256526}"/>
              </a:ext>
            </a:extLst>
          </p:cNvPr>
          <p:cNvSpPr>
            <a:spLocks noGrp="1"/>
          </p:cNvSpPr>
          <p:nvPr>
            <p:ph idx="1"/>
          </p:nvPr>
        </p:nvSpPr>
        <p:spPr>
          <a:xfrm>
            <a:off x="838199" y="1825625"/>
            <a:ext cx="10515601" cy="1870612"/>
          </a:xfrm>
        </p:spPr>
        <p:txBody>
          <a:bodyPr>
            <a:normAutofit lnSpcReduction="10000"/>
          </a:bodyPr>
          <a:lstStyle/>
          <a:p>
            <a:pPr marL="0" indent="0">
              <a:buNone/>
            </a:pPr>
            <a:r>
              <a:rPr lang="en-US" dirty="0"/>
              <a:t>In Object Diagrams each link is unique and is one-to-one with respect to the participants.</a:t>
            </a:r>
          </a:p>
          <a:p>
            <a:pPr marL="0" indent="0">
              <a:buNone/>
            </a:pPr>
            <a:endParaRPr lang="en-US" dirty="0"/>
          </a:p>
          <a:p>
            <a:pPr marL="0" indent="0">
              <a:buNone/>
            </a:pPr>
            <a:r>
              <a:rPr lang="en-US" dirty="0"/>
              <a:t>For example:</a:t>
            </a:r>
          </a:p>
        </p:txBody>
      </p:sp>
    </p:spTree>
    <p:extLst>
      <p:ext uri="{BB962C8B-B14F-4D97-AF65-F5344CB8AC3E}">
        <p14:creationId xmlns:p14="http://schemas.microsoft.com/office/powerpoint/2010/main" val="1564054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ED4A-9239-8586-3C10-5F1AA6A059F5}"/>
              </a:ext>
            </a:extLst>
          </p:cNvPr>
          <p:cNvSpPr>
            <a:spLocks noGrp="1"/>
          </p:cNvSpPr>
          <p:nvPr>
            <p:ph type="title"/>
          </p:nvPr>
        </p:nvSpPr>
        <p:spPr/>
        <p:txBody>
          <a:bodyPr/>
          <a:lstStyle/>
          <a:p>
            <a:r>
              <a:rPr lang="en-US" dirty="0"/>
              <a:t>Validating the Domain Model using Object Diagrams</a:t>
            </a:r>
          </a:p>
        </p:txBody>
      </p:sp>
      <p:sp>
        <p:nvSpPr>
          <p:cNvPr id="6" name="Content Placeholder 5">
            <a:extLst>
              <a:ext uri="{FF2B5EF4-FFF2-40B4-BE49-F238E27FC236}">
                <a16:creationId xmlns:a16="http://schemas.microsoft.com/office/drawing/2014/main" id="{1283D2D9-EBBB-4CDB-10A1-B075AFA795DF}"/>
              </a:ext>
            </a:extLst>
          </p:cNvPr>
          <p:cNvSpPr>
            <a:spLocks noGrp="1"/>
          </p:cNvSpPr>
          <p:nvPr>
            <p:ph idx="1"/>
          </p:nvPr>
        </p:nvSpPr>
        <p:spPr/>
        <p:txBody>
          <a:bodyPr/>
          <a:lstStyle/>
          <a:p>
            <a:pPr marL="514350" indent="-514350">
              <a:buFont typeface="+mj-lt"/>
              <a:buAutoNum type="arabicPeriod"/>
            </a:pPr>
            <a:r>
              <a:rPr lang="en-US" dirty="0"/>
              <a:t>Place one or more cases that exercise the Domain Model</a:t>
            </a:r>
          </a:p>
          <a:p>
            <a:pPr marL="514350" indent="-514350">
              <a:buFont typeface="+mj-lt"/>
              <a:buAutoNum type="arabicPeriod"/>
            </a:pPr>
            <a:r>
              <a:rPr lang="en-US" dirty="0"/>
              <a:t>Pick one or more use case scenarios for the selected use cases</a:t>
            </a:r>
          </a:p>
          <a:p>
            <a:pPr marL="514350" indent="-514350">
              <a:buFont typeface="+mj-lt"/>
              <a:buAutoNum type="arabicPeriod"/>
            </a:pPr>
            <a:r>
              <a:rPr lang="en-US" dirty="0"/>
              <a:t>Walk through each scenario (separately), and construct the objects (with data) mentioned in the scenario</a:t>
            </a:r>
          </a:p>
          <a:p>
            <a:pPr marL="514350" indent="-514350">
              <a:buFont typeface="+mj-lt"/>
              <a:buAutoNum type="arabicPeriod"/>
            </a:pPr>
            <a:r>
              <a:rPr lang="en-US" dirty="0"/>
              <a:t>Compare each Object Diagram against the Domain Model to see if any association constraints are violated</a:t>
            </a:r>
          </a:p>
        </p:txBody>
      </p:sp>
    </p:spTree>
    <p:extLst>
      <p:ext uri="{BB962C8B-B14F-4D97-AF65-F5344CB8AC3E}">
        <p14:creationId xmlns:p14="http://schemas.microsoft.com/office/powerpoint/2010/main" val="1348091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EE4FF-9964-C662-E755-26520ED6E8C9}"/>
              </a:ext>
            </a:extLst>
          </p:cNvPr>
          <p:cNvSpPr>
            <a:spLocks noGrp="1"/>
          </p:cNvSpPr>
          <p:nvPr>
            <p:ph type="title"/>
          </p:nvPr>
        </p:nvSpPr>
        <p:spPr/>
        <p:txBody>
          <a:bodyPr/>
          <a:lstStyle/>
          <a:p>
            <a:r>
              <a:rPr lang="en-US" dirty="0"/>
              <a:t>Step 1 - Create Reservation Scenario 1</a:t>
            </a:r>
          </a:p>
        </p:txBody>
      </p:sp>
      <p:sp>
        <p:nvSpPr>
          <p:cNvPr id="4" name="Content Placeholder 3">
            <a:extLst>
              <a:ext uri="{FF2B5EF4-FFF2-40B4-BE49-F238E27FC236}">
                <a16:creationId xmlns:a16="http://schemas.microsoft.com/office/drawing/2014/main" id="{FAC65179-0644-804C-9D5E-1E84B769855C}"/>
              </a:ext>
            </a:extLst>
          </p:cNvPr>
          <p:cNvSpPr>
            <a:spLocks noGrp="1"/>
          </p:cNvSpPr>
          <p:nvPr>
            <p:ph idx="1"/>
          </p:nvPr>
        </p:nvSpPr>
        <p:spPr>
          <a:xfrm>
            <a:off x="838200" y="1825625"/>
            <a:ext cx="10515600" cy="1831976"/>
          </a:xfrm>
        </p:spPr>
        <p:txBody>
          <a:bodyPr>
            <a:normAutofit/>
          </a:bodyPr>
          <a:lstStyle/>
          <a:p>
            <a:pPr marL="0" indent="0">
              <a:buNone/>
            </a:pPr>
            <a:r>
              <a:rPr lang="en-US" dirty="0"/>
              <a:t>The use case begins when the booking agent receives a request to make a reservation for rooms in the hotel. The booking agent enters the arrival date, the departure date, and the quantity of each type of room that is required</a:t>
            </a:r>
          </a:p>
        </p:txBody>
      </p:sp>
      <p:pic>
        <p:nvPicPr>
          <p:cNvPr id="8" name="Picture 7">
            <a:extLst>
              <a:ext uri="{FF2B5EF4-FFF2-40B4-BE49-F238E27FC236}">
                <a16:creationId xmlns:a16="http://schemas.microsoft.com/office/drawing/2014/main" id="{D8173E7B-81D7-ACA3-D78A-2F5B6C1C8F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3406" y="4706318"/>
            <a:ext cx="2012828" cy="728569"/>
          </a:xfrm>
          <a:prstGeom prst="rect">
            <a:avLst/>
          </a:prstGeom>
        </p:spPr>
      </p:pic>
    </p:spTree>
    <p:extLst>
      <p:ext uri="{BB962C8B-B14F-4D97-AF65-F5344CB8AC3E}">
        <p14:creationId xmlns:p14="http://schemas.microsoft.com/office/powerpoint/2010/main" val="379639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1568-A740-C733-E797-08E071A89CA8}"/>
              </a:ext>
            </a:extLst>
          </p:cNvPr>
          <p:cNvSpPr>
            <a:spLocks noGrp="1"/>
          </p:cNvSpPr>
          <p:nvPr>
            <p:ph type="title"/>
          </p:nvPr>
        </p:nvSpPr>
        <p:spPr/>
        <p:txBody>
          <a:bodyPr/>
          <a:lstStyle/>
          <a:p>
            <a:r>
              <a:rPr lang="en-US" dirty="0"/>
              <a:t>Step 2 - Create Reservation Scenario 1</a:t>
            </a:r>
          </a:p>
        </p:txBody>
      </p:sp>
      <p:sp>
        <p:nvSpPr>
          <p:cNvPr id="4" name="Content Placeholder 3">
            <a:extLst>
              <a:ext uri="{FF2B5EF4-FFF2-40B4-BE49-F238E27FC236}">
                <a16:creationId xmlns:a16="http://schemas.microsoft.com/office/drawing/2014/main" id="{3867FA97-A2D3-E621-1681-D35A82E7FB07}"/>
              </a:ext>
            </a:extLst>
          </p:cNvPr>
          <p:cNvSpPr>
            <a:spLocks noGrp="1"/>
          </p:cNvSpPr>
          <p:nvPr>
            <p:ph idx="1"/>
          </p:nvPr>
        </p:nvSpPr>
        <p:spPr>
          <a:xfrm>
            <a:off x="838200" y="1825624"/>
            <a:ext cx="10515600" cy="956213"/>
          </a:xfrm>
        </p:spPr>
        <p:txBody>
          <a:bodyPr>
            <a:normAutofit/>
          </a:bodyPr>
          <a:lstStyle/>
          <a:p>
            <a:pPr marL="0" indent="0">
              <a:buNone/>
            </a:pPr>
            <a:r>
              <a:rPr lang="en-US" dirty="0"/>
              <a:t>The booking agent then submits the entered details. The system finds rooms that will be available during the period of the reservation</a:t>
            </a:r>
          </a:p>
        </p:txBody>
      </p:sp>
      <p:pic>
        <p:nvPicPr>
          <p:cNvPr id="6" name="Picture 5">
            <a:extLst>
              <a:ext uri="{FF2B5EF4-FFF2-40B4-BE49-F238E27FC236}">
                <a16:creationId xmlns:a16="http://schemas.microsoft.com/office/drawing/2014/main" id="{21E301D8-077C-6353-60BE-0369F157C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575" y="2775106"/>
            <a:ext cx="8561153" cy="3213570"/>
          </a:xfrm>
          <a:prstGeom prst="rect">
            <a:avLst/>
          </a:prstGeom>
        </p:spPr>
      </p:pic>
    </p:spTree>
    <p:extLst>
      <p:ext uri="{BB962C8B-B14F-4D97-AF65-F5344CB8AC3E}">
        <p14:creationId xmlns:p14="http://schemas.microsoft.com/office/powerpoint/2010/main" val="1120723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TotalTime>
  <Words>583</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Module 7 (Part-2):</vt:lpstr>
      <vt:lpstr>Objectives</vt:lpstr>
      <vt:lpstr>Validating the Domain Model (Intro)</vt:lpstr>
      <vt:lpstr>Identifying the Elements of an Object Diagram</vt:lpstr>
      <vt:lpstr>Object Nodes</vt:lpstr>
      <vt:lpstr>Links</vt:lpstr>
      <vt:lpstr>Validating the Domain Model using Object Diagrams</vt:lpstr>
      <vt:lpstr>Step 1 - Create Reservation Scenario 1</vt:lpstr>
      <vt:lpstr>Step 2 - Create Reservation Scenario 1</vt:lpstr>
      <vt:lpstr>Step 3 - Create Reservation Scenario 1</vt:lpstr>
      <vt:lpstr>Step 4 - Create Reservation Scenario 1</vt:lpstr>
      <vt:lpstr>Step 5 - Create Reservation Scenario 1</vt:lpstr>
      <vt:lpstr>Create Reservation Scenario 2</vt:lpstr>
      <vt:lpstr>Comparing Object Diagrams to Validating the Domain Model</vt:lpstr>
      <vt:lpstr>Revised Domain Model for the Hotel Reservation System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Staff05</dc:creator>
  <cp:lastModifiedBy>Staff05</cp:lastModifiedBy>
  <cp:revision>164</cp:revision>
  <dcterms:created xsi:type="dcterms:W3CDTF">2023-06-06T21:05:32Z</dcterms:created>
  <dcterms:modified xsi:type="dcterms:W3CDTF">2023-06-09T04:04:55Z</dcterms:modified>
</cp:coreProperties>
</file>