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310" r:id="rId5"/>
    <p:sldId id="306" r:id="rId6"/>
    <p:sldId id="294" r:id="rId7"/>
    <p:sldId id="260" r:id="rId8"/>
    <p:sldId id="262" r:id="rId9"/>
    <p:sldId id="263" r:id="rId10"/>
    <p:sldId id="31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09" r:id="rId19"/>
    <p:sldId id="272" r:id="rId20"/>
    <p:sldId id="312" r:id="rId21"/>
    <p:sldId id="313" r:id="rId22"/>
    <p:sldId id="308" r:id="rId23"/>
    <p:sldId id="31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61BE-0B26-EC19-4CCF-D7FD2829E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513FD-2B62-658D-6120-D2D1D40B9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3228D-514E-5790-16C0-2B171E4C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F0203-25C3-960D-7E62-6AE510D1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2ECE8-C139-A3D9-59B9-E28D4E2E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C195-29DF-AE16-48C8-D94F0139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E7DA2-B5A8-8BCA-9CE5-8CDEBBF95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4B1E8-2F70-E59E-AF97-159583A4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F0EB7-E07A-5120-CCA6-2689F853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14C70-62DA-ED3C-B71D-E0490014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5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FF6B20-6147-BB09-F0D1-0A947CED5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02C0D-DA20-9D77-C2D4-983695CC5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879EA-D632-9120-9C15-11DECE56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07602-A766-46F7-7405-A59B27CBE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010E3-B976-DA66-B5AB-EDBEA1ED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0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7309-D7B0-088E-EF88-4964FB7E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B63AC-C6B2-24BA-F922-5AC49C98B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19E79-44BF-6FC3-48E0-B7254CE8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94C21-652E-2102-06EA-88F38D0E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CE571-E180-4677-5C78-9201274C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2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4808-22E9-ED9D-D3F5-A845DD3C8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75F07-19A7-00F5-9EBA-217568D27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CDD4C-81F3-75B1-F5AD-9559C0A52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F9E82-B711-E0FE-A345-83604B18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3AF75-CEEE-CB86-2785-2453073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2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B323-DCD2-D22C-3042-EB511394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71201-8005-2430-B294-6D04F9573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A464B-C369-E9EA-866A-20A33AD84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1FA13-0321-EA3E-1C61-1D0C86C8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91AF4-1C88-3158-EFA5-CEE75B6C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C03CA-6B2B-E715-C9D4-259A8D26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1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DC12-3BDA-E15B-D4F8-367FDFA3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64919-EBA8-772E-BCE3-7FA7B56D4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21484-FC0F-D94F-B08D-8E8D2FB0D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05F41-ABFE-BF47-8584-25EC238FE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D49A38-34CF-A867-9AE9-B3123EE35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EA2DD4-D57A-0D84-62EF-ABFE55F7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F5DCD1-EF53-380F-42DD-7973976A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256E95-D263-505F-D2F0-9EAFAF57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F954-A425-E2AE-39D2-35F2FACE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82607-FFE9-C24F-B498-44B32B714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4AAE3-8FB7-007D-80F6-35D3C6C1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37016-BA3E-26A2-2364-3B66FED1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7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BAE469-E56C-806C-D4AF-574CBBE67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D4BFB-1546-E3EA-25FB-7458B802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9D98D-0A5B-75E5-37C9-53B19F15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9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5837-614C-17DA-7349-6D90D0E15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4AC20-3810-D2C4-BD57-67D713427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0DBED-53E8-3612-5E70-BD96FCCDA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A3653-834F-939C-A046-B5659E0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D7CD1-2B60-3919-D1AF-64A85123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0AD67-A252-9EAA-433E-E4F18281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0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CB35-CE70-8B14-CF11-819A5391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0CB49-026A-C0D3-ED9D-6271AC27A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B2EBD-98CD-512E-3F1C-008ECC008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9EE4C-336D-A521-2CEA-03D1E40B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03C48-D5BF-CD9C-62DC-F19002A65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EF0AC-8ED2-0C01-F946-B335C5A2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1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23E67-D35B-11D3-1E61-471497528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812E2-0E19-72DE-BF92-22B61AE72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BEB4B-1B7D-F589-5EEF-E5C9DDE9D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13A9F-B45D-9F8A-48A0-B8AD627DD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2A159-963B-E563-2C47-93E117912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2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7500-DDDC-A6DA-3009-AA5DBBB04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 8 (Part-2):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A1161-31E9-0BDC-7E2D-600B6BDCC5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Transitioning from Analysis to Design Using Interaction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67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40FA-4DC4-FC4D-9A93-2B584BFE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2d - Identify Additional Interactions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94DB8-CEFB-E125-0D2E-E00A4F1E3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703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makeReservation</a:t>
            </a:r>
            <a:r>
              <a:rPr lang="en-US" dirty="0"/>
              <a:t> method uses the </a:t>
            </a:r>
            <a:r>
              <a:rPr lang="en-US" dirty="0" err="1"/>
              <a:t>findRoom</a:t>
            </a:r>
            <a:r>
              <a:rPr lang="en-US" dirty="0"/>
              <a:t> method to find rooms of the required type. After finding and choosing free rooms (not shown), the </a:t>
            </a:r>
            <a:r>
              <a:rPr lang="en-US" dirty="0" err="1"/>
              <a:t>setRooms</a:t>
            </a:r>
            <a:r>
              <a:rPr lang="en-US" dirty="0"/>
              <a:t> method assigns the rooms to the Reservation. The calculated price (not shown) is assigned to the Reservation: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68963E-AC29-9545-33BF-096AC34C6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037" y="3663747"/>
            <a:ext cx="7106642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3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40FA-4DC4-FC4D-9A93-2B584BFE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2d - Identify Additional 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94DB8-CEFB-E125-0D2E-E00A4F1E3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7031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makeReservation</a:t>
            </a:r>
            <a:r>
              <a:rPr lang="en-US" dirty="0"/>
              <a:t> method of the </a:t>
            </a:r>
            <a:r>
              <a:rPr lang="en-US" dirty="0" err="1"/>
              <a:t>ReservationService</a:t>
            </a:r>
            <a:r>
              <a:rPr lang="en-US" dirty="0"/>
              <a:t> object returns the Reservation object (not shown) to the </a:t>
            </a:r>
            <a:r>
              <a:rPr lang="en-US" dirty="0" err="1"/>
              <a:t>ReservationUI</a:t>
            </a:r>
            <a:r>
              <a:rPr lang="en-US" dirty="0"/>
              <a:t>. The </a:t>
            </a:r>
            <a:r>
              <a:rPr lang="en-US" dirty="0" err="1"/>
              <a:t>roomRequest</a:t>
            </a:r>
            <a:r>
              <a:rPr lang="en-US" dirty="0"/>
              <a:t> method of </a:t>
            </a:r>
            <a:r>
              <a:rPr lang="en-US" dirty="0" err="1"/>
              <a:t>ReservationUI</a:t>
            </a:r>
            <a:r>
              <a:rPr lang="en-US" dirty="0"/>
              <a:t> then calls the </a:t>
            </a:r>
            <a:r>
              <a:rPr lang="en-US" dirty="0" err="1"/>
              <a:t>getReservationDetails</a:t>
            </a:r>
            <a:r>
              <a:rPr lang="en-US" dirty="0"/>
              <a:t> method of the Reservation object, which returns the details of the reservation. These will then be notified to the booking agent (not shown):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30405F-28DF-28F4-B2F3-B5CDCEEA9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975" y="3528811"/>
            <a:ext cx="78962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3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1ECC-BB22-3772-A84B-251D47D7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Diagram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DF67C-9B65-5946-74A8-E9DCDD627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383"/>
            <a:ext cx="10515600" cy="3506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following two Communication Diagrams show a more detailed view of the </a:t>
            </a:r>
            <a:r>
              <a:rPr lang="en-US" dirty="0" err="1"/>
              <a:t>CreateReservation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Primary (successful) scenario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Secondary (unsuccessful) scenario</a:t>
            </a:r>
          </a:p>
          <a:p>
            <a:pPr marL="457200" lvl="1" indent="0">
              <a:buNone/>
            </a:pPr>
            <a:r>
              <a:rPr lang="en-US" dirty="0"/>
              <a:t>Rooms offered are rejected by the booking agent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finer details has been omitted, to reduce complexity</a:t>
            </a:r>
          </a:p>
        </p:txBody>
      </p:sp>
    </p:spTree>
    <p:extLst>
      <p:ext uri="{BB962C8B-B14F-4D97-AF65-F5344CB8AC3E}">
        <p14:creationId xmlns:p14="http://schemas.microsoft.com/office/powerpoint/2010/main" val="3248267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44DE-00C7-742B-6698-B63E02F2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Diagram Example 1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4C8C5ED-AF5F-2992-5211-C34959AB1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267901"/>
            <a:ext cx="9207321" cy="5568864"/>
          </a:xfrm>
        </p:spPr>
      </p:pic>
    </p:spTree>
    <p:extLst>
      <p:ext uri="{BB962C8B-B14F-4D97-AF65-F5344CB8AC3E}">
        <p14:creationId xmlns:p14="http://schemas.microsoft.com/office/powerpoint/2010/main" val="2295976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F768C-7FB6-08D7-A258-7E0A3C36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Diagram Example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70FF43B-B4A7-44F0-69FB-34D8F061F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7" y="1323711"/>
            <a:ext cx="9478850" cy="5453729"/>
          </a:xfrm>
        </p:spPr>
      </p:pic>
    </p:spTree>
    <p:extLst>
      <p:ext uri="{BB962C8B-B14F-4D97-AF65-F5344CB8AC3E}">
        <p14:creationId xmlns:p14="http://schemas.microsoft.com/office/powerpoint/2010/main" val="2520132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D531-18A6-CB43-BC04-CBBFFC21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Diagrams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52F37-DDA4-78C6-59BE-46AB0F9D4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Provide a different perspective of the interactions between objects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Can be used instead of Communication Diagrams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Can be converted to or from Communication Diagrams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Prove to be more useful for developers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Highlight the time ordering of the interactions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next section describes UML Sequence Diagrams</a:t>
            </a:r>
          </a:p>
        </p:txBody>
      </p:sp>
    </p:spTree>
    <p:extLst>
      <p:ext uri="{BB962C8B-B14F-4D97-AF65-F5344CB8AC3E}">
        <p14:creationId xmlns:p14="http://schemas.microsoft.com/office/powerpoint/2010/main" val="4001670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1FC7C7-91F8-8ABC-58B2-A76A807C2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6" y="1128621"/>
            <a:ext cx="10189963" cy="5143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85ED20-D760-D8F3-4863-DA9E15C9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0242" cy="132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Identifying the Elements in a Sequence Diagram</a:t>
            </a:r>
          </a:p>
        </p:txBody>
      </p:sp>
    </p:spTree>
    <p:extLst>
      <p:ext uri="{BB962C8B-B14F-4D97-AF65-F5344CB8AC3E}">
        <p14:creationId xmlns:p14="http://schemas.microsoft.com/office/powerpoint/2010/main" val="1832169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2797D-3D28-4A8F-932F-18514DB7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06CE5-9904-745A-ED8B-EF723BB4D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016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Sequence Diagrams support a Fragment notation. The used of fragments include: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Showing sequence loops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Showing alternative paths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Allowing two or more scenarios to be shown on one diagram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Showing a reference to another detailed Sequence diagram fragment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Allowing you to break up a large diagram into several smaller diagrams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following slide show examples of the Fragment notation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62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 Examples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A735C9-7280-A3F6-3CF1-32A431936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02368"/>
            <a:ext cx="9439141" cy="5291640"/>
          </a:xfrm>
        </p:spPr>
      </p:pic>
    </p:spTree>
    <p:extLst>
      <p:ext uri="{BB962C8B-B14F-4D97-AF65-F5344CB8AC3E}">
        <p14:creationId xmlns:p14="http://schemas.microsoft.com/office/powerpoint/2010/main" val="126303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Diagram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A8A78-040A-0B70-DFED-A56542D80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following three Sequence Diagrams show a more detailed view of </a:t>
            </a:r>
            <a:r>
              <a:rPr lang="en-US" dirty="0" err="1"/>
              <a:t>CreateReservation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Primary (successful) scenario and a secondary (unsuccessful) scenario in one diagram using an alt fragment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Secondary (unsuccessful) scenario where rooms offered are rejected by the booking agent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fragment Sequence Diagram showing the finer details for the </a:t>
            </a:r>
            <a:r>
              <a:rPr lang="en-US" dirty="0" err="1"/>
              <a:t>GetReservationDetails</a:t>
            </a:r>
            <a:r>
              <a:rPr lang="en-US" dirty="0"/>
              <a:t> fragment, and includes a loop fragment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final detail has been hidden in fragments</a:t>
            </a:r>
          </a:p>
        </p:txBody>
      </p:sp>
    </p:spTree>
    <p:extLst>
      <p:ext uri="{BB962C8B-B14F-4D97-AF65-F5344CB8AC3E}">
        <p14:creationId xmlns:p14="http://schemas.microsoft.com/office/powerpoint/2010/main" val="254127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58A9DF-D48C-5852-BF76-63C7D5F47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04" y="2395001"/>
            <a:ext cx="9889969" cy="41610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0E04DE-9E1F-4905-3CC8-EF3924BE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the Elements of a Communication Diagram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601FD-C882-4C28-1EE3-53B11A62F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562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UML Communication diagram is composed of the following elements:</a:t>
            </a:r>
          </a:p>
        </p:txBody>
      </p:sp>
    </p:spTree>
    <p:extLst>
      <p:ext uri="{BB962C8B-B14F-4D97-AF65-F5344CB8AC3E}">
        <p14:creationId xmlns:p14="http://schemas.microsoft.com/office/powerpoint/2010/main" val="1870323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85EC7B-B357-9EDC-627F-F04953C03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81" y="1197736"/>
            <a:ext cx="7452449" cy="55829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Diagram Example 1</a:t>
            </a:r>
          </a:p>
        </p:txBody>
      </p:sp>
    </p:spTree>
    <p:extLst>
      <p:ext uri="{BB962C8B-B14F-4D97-AF65-F5344CB8AC3E}">
        <p14:creationId xmlns:p14="http://schemas.microsoft.com/office/powerpoint/2010/main" val="685239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85160-3CA6-3845-333F-DCC29D6D2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0" y="1244502"/>
            <a:ext cx="9410595" cy="5613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Diagram Example 2</a:t>
            </a:r>
          </a:p>
        </p:txBody>
      </p:sp>
    </p:spTree>
    <p:extLst>
      <p:ext uri="{BB962C8B-B14F-4D97-AF65-F5344CB8AC3E}">
        <p14:creationId xmlns:p14="http://schemas.microsoft.com/office/powerpoint/2010/main" val="2060186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Diagram Example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6AC888-7BDA-D0CB-BA64-A76CF7560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1285"/>
            <a:ext cx="8795144" cy="547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66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DE1BD-B4F2-7096-32F6-2267A673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4D883-30AC-82DA-76C9-9844E2168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Interaction Diagrams are used to identify design components that satisfy a use case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Object interactions can be visualized with a UML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Communication Diagram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Sequence Diagram</a:t>
            </a:r>
          </a:p>
        </p:txBody>
      </p:sp>
    </p:spTree>
    <p:extLst>
      <p:ext uri="{BB962C8B-B14F-4D97-AF65-F5344CB8AC3E}">
        <p14:creationId xmlns:p14="http://schemas.microsoft.com/office/powerpoint/2010/main" val="238673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8AEE-33A0-3746-8A34-67A0B536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Elements of a Communication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83A03-0B70-92A4-15D1-F5248ACA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72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variation of the previous Communication Diagram: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5C40BC-208A-A50C-6D64-378478AB1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53" y="2406555"/>
            <a:ext cx="8529543" cy="445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28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Elements of a Communication Diagram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12A66-8AB9-0010-8F7E-E18CF3256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64795" cy="4897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message can include: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message name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direction arrow</a:t>
            </a:r>
          </a:p>
          <a:p>
            <a:pPr lvl="1"/>
            <a:r>
              <a:rPr lang="en-US" dirty="0"/>
              <a:t>An solid arrowhead is a synchronous message</a:t>
            </a:r>
          </a:p>
          <a:p>
            <a:pPr lvl="1"/>
            <a:r>
              <a:rPr lang="en-US" dirty="0"/>
              <a:t>An open arrowhead is an asynchronous message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sequence number describing the order of the message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list of parameters passed to the receiving object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guard condition indicating a conditional message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return parameter</a:t>
            </a:r>
          </a:p>
        </p:txBody>
      </p:sp>
    </p:spTree>
    <p:extLst>
      <p:ext uri="{BB962C8B-B14F-4D97-AF65-F5344CB8AC3E}">
        <p14:creationId xmlns:p14="http://schemas.microsoft.com/office/powerpoint/2010/main" val="161320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Communication Diagram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12A66-8AB9-0010-8F7E-E18CF3256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64795" cy="4897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Select an appropriate use case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Place the actor in the Communication diagram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Analyze the Use Case Form or the Activity Diagram for the use case.</a:t>
            </a:r>
          </a:p>
          <a:p>
            <a:pPr marL="457200" lvl="1" indent="0">
              <a:buNone/>
            </a:pPr>
            <a:r>
              <a:rPr lang="en-US" dirty="0"/>
              <a:t>For every action in the use case: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Identify and add a Boundary Component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Identify and add a Service Component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Identify and add an Entity Component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Identify and add further Interactions, discovering new Methods, Boundary, Service and Entity Components</a:t>
            </a:r>
          </a:p>
        </p:txBody>
      </p:sp>
    </p:spTree>
    <p:extLst>
      <p:ext uri="{BB962C8B-B14F-4D97-AF65-F5344CB8AC3E}">
        <p14:creationId xmlns:p14="http://schemas.microsoft.com/office/powerpoint/2010/main" val="340865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-1 - Place the Actor in the Diagram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12A66-8AB9-0010-8F7E-E18CF3256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4795" cy="6728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Place the actor int the Communication Diagram: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01D746-E738-08B6-8109-7E2F535FD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90" y="2371120"/>
            <a:ext cx="14763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54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2a - Identify Boundary Components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4FDCAA-C52C-72A7-1ACE-C2D0A95F0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091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BookingAgent</a:t>
            </a:r>
            <a:r>
              <a:rPr lang="en-US" dirty="0"/>
              <a:t> makes a room request passing the arrival date (ad), departure date (dd), requested types of room (</a:t>
            </a:r>
            <a:r>
              <a:rPr lang="en-US" dirty="0" err="1"/>
              <a:t>rtr</a:t>
            </a:r>
            <a:r>
              <a:rPr lang="en-US" dirty="0"/>
              <a:t>):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85BEE-AB16-5958-6C83-D5AA01F3C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13" y="2781209"/>
            <a:ext cx="4296375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9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E4FF-9964-C662-E755-26520ED6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2b - Identify Service Components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65179-0644-804C-9D5E-1E84B7698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0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ReservationUI</a:t>
            </a:r>
            <a:r>
              <a:rPr lang="en-US" dirty="0"/>
              <a:t> boundary object uses </a:t>
            </a:r>
            <a:r>
              <a:rPr lang="en-US" dirty="0" err="1"/>
              <a:t>ReservationService</a:t>
            </a:r>
            <a:r>
              <a:rPr lang="en-US" dirty="0"/>
              <a:t> object to make the Reservation: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DFCE93-DC3E-C65A-065D-B9C64611D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54347"/>
            <a:ext cx="59055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93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01568-A740-C733-E797-08E071A89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Step2c - Identify Entity Components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7FA97-A2D3-E621-1681-D35A82E7F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8145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makeReservation</a:t>
            </a:r>
            <a:r>
              <a:rPr lang="en-US" dirty="0"/>
              <a:t> method in the </a:t>
            </a:r>
            <a:r>
              <a:rPr lang="en-US" dirty="0" err="1"/>
              <a:t>ReservationService</a:t>
            </a:r>
            <a:r>
              <a:rPr lang="en-US" dirty="0"/>
              <a:t> object creates the Reservation entity object: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3C218-F2B9-70DD-5920-68D7BE013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24" y="2640169"/>
            <a:ext cx="5601482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23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659</Words>
  <Application>Microsoft Office PowerPoint</Application>
  <PresentationFormat>Widescreen</PresentationFormat>
  <Paragraphs>81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Module 8 (Part-2):</vt:lpstr>
      <vt:lpstr>Identify the Elements of a Communication Diagram</vt:lpstr>
      <vt:lpstr>Identifying the Elements of a Communication Diagram</vt:lpstr>
      <vt:lpstr>Identifying the Elements of a Communication Diagram</vt:lpstr>
      <vt:lpstr>Creating Communication Diagram</vt:lpstr>
      <vt:lpstr>Step -1 - Place the Actor in the Diagram</vt:lpstr>
      <vt:lpstr>Step 2a - Identify Boundary Components</vt:lpstr>
      <vt:lpstr>Step 2b - Identify Service Components</vt:lpstr>
      <vt:lpstr>Step2c - Identify Entity Components</vt:lpstr>
      <vt:lpstr>Step 2d - Identify Additional Interactions</vt:lpstr>
      <vt:lpstr>Step 2d - Identify Additional Methods</vt:lpstr>
      <vt:lpstr>Communication Diagram Examples</vt:lpstr>
      <vt:lpstr>Communication Diagram Example 1</vt:lpstr>
      <vt:lpstr>Communication Diagram Example 2</vt:lpstr>
      <vt:lpstr>Sequence Diagrams</vt:lpstr>
      <vt:lpstr>Identifying the Elements in a Sequence Diagram</vt:lpstr>
      <vt:lpstr>Fragments</vt:lpstr>
      <vt:lpstr>Fragment Examples</vt:lpstr>
      <vt:lpstr>Sequence Diagram Examples</vt:lpstr>
      <vt:lpstr>Sequence Diagram Example 1</vt:lpstr>
      <vt:lpstr>Sequence Diagram Example 2</vt:lpstr>
      <vt:lpstr>Sequence Diagram Example 3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2:</dc:title>
  <dc:creator>Staff05</dc:creator>
  <cp:lastModifiedBy>Staff05</cp:lastModifiedBy>
  <cp:revision>149</cp:revision>
  <dcterms:created xsi:type="dcterms:W3CDTF">2023-06-06T21:05:32Z</dcterms:created>
  <dcterms:modified xsi:type="dcterms:W3CDTF">2023-06-09T04:03:41Z</dcterms:modified>
</cp:coreProperties>
</file>