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306" r:id="rId6"/>
    <p:sldId id="294" r:id="rId7"/>
    <p:sldId id="260" r:id="rId8"/>
    <p:sldId id="262" r:id="rId9"/>
    <p:sldId id="268" r:id="rId10"/>
    <p:sldId id="269" r:id="rId11"/>
    <p:sldId id="270" r:id="rId12"/>
    <p:sldId id="271" r:id="rId13"/>
    <p:sldId id="309" r:id="rId14"/>
    <p:sldId id="272" r:id="rId15"/>
    <p:sldId id="311" r:id="rId16"/>
    <p:sldId id="310" r:id="rId17"/>
    <p:sldId id="313" r:id="rId18"/>
    <p:sldId id="314" r:id="rId19"/>
    <p:sldId id="315"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61BE-0B26-EC19-4CCF-D7FD2829E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1513FD-2B62-658D-6120-D2D1D40B93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13228D-514E-5790-16C0-2B171E4CF839}"/>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5" name="Footer Placeholder 4">
            <a:extLst>
              <a:ext uri="{FF2B5EF4-FFF2-40B4-BE49-F238E27FC236}">
                <a16:creationId xmlns:a16="http://schemas.microsoft.com/office/drawing/2014/main" id="{DCEF0203-25C3-960D-7E62-6AE510D1B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2ECE8-C139-A3D9-59B9-E28D4E2E0A61}"/>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265774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C195-29DF-AE16-48C8-D94F01390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E7DA2-B5A8-8BCA-9CE5-8CDEBBF957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4B1E8-2F70-E59E-AF97-159583A4E79E}"/>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5" name="Footer Placeholder 4">
            <a:extLst>
              <a:ext uri="{FF2B5EF4-FFF2-40B4-BE49-F238E27FC236}">
                <a16:creationId xmlns:a16="http://schemas.microsoft.com/office/drawing/2014/main" id="{1F0F0EB7-E07A-5120-CCA6-2689F8538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14C70-62DA-ED3C-B71D-E0490014D1BA}"/>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408065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F6B20-6147-BB09-F0D1-0A947CED5D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02C0D-DA20-9D77-C2D4-983695CC5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879EA-D632-9120-9C15-11DECE562B5F}"/>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5" name="Footer Placeholder 4">
            <a:extLst>
              <a:ext uri="{FF2B5EF4-FFF2-40B4-BE49-F238E27FC236}">
                <a16:creationId xmlns:a16="http://schemas.microsoft.com/office/drawing/2014/main" id="{24E07602-A766-46F7-7405-A59B27CBE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010E3-B976-DA66-B5AB-EDBEA1EDDF3A}"/>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131760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7309-D7B0-088E-EF88-4964FB7E8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B63AC-C6B2-24BA-F922-5AC49C98BF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19E79-44BF-6FC3-48E0-B7254CE86E2A}"/>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5" name="Footer Placeholder 4">
            <a:extLst>
              <a:ext uri="{FF2B5EF4-FFF2-40B4-BE49-F238E27FC236}">
                <a16:creationId xmlns:a16="http://schemas.microsoft.com/office/drawing/2014/main" id="{84994C21-652E-2102-06EA-88F38D0E3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CE571-E180-4677-5C78-9201274CAC73}"/>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11031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4808-22E9-ED9D-D3F5-A845DD3C8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475F07-19A7-00F5-9EBA-217568D27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CDD4C-81F3-75B1-F5AD-9559C0A52C02}"/>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5" name="Footer Placeholder 4">
            <a:extLst>
              <a:ext uri="{FF2B5EF4-FFF2-40B4-BE49-F238E27FC236}">
                <a16:creationId xmlns:a16="http://schemas.microsoft.com/office/drawing/2014/main" id="{277F9E82-B711-E0FE-A345-83604B184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3AF75-CEEE-CB86-2785-2453073AAC37}"/>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114942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323-DCD2-D22C-3042-EB5113946F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71201-8005-2430-B294-6D04F9573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A464B-C369-E9EA-866A-20A33AD84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1FA13-0321-EA3E-1C61-1D0C86C80271}"/>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6" name="Footer Placeholder 5">
            <a:extLst>
              <a:ext uri="{FF2B5EF4-FFF2-40B4-BE49-F238E27FC236}">
                <a16:creationId xmlns:a16="http://schemas.microsoft.com/office/drawing/2014/main" id="{5FE91AF4-1C88-3158-EFA5-CEE75B6CE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C03CA-6B2B-E715-C9D4-259A8D26CC5E}"/>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394961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DC12-3BDA-E15B-D4F8-367FDFA3C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764919-EBA8-772E-BCE3-7FA7B56D4D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821484-FC0F-D94F-B08D-8E8D2FB0D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05F41-ABFE-BF47-8584-25EC238FE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D49A38-34CF-A867-9AE9-B3123EE35C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EA2DD4-D57A-0D84-62EF-ABFE55F76E9A}"/>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8" name="Footer Placeholder 7">
            <a:extLst>
              <a:ext uri="{FF2B5EF4-FFF2-40B4-BE49-F238E27FC236}">
                <a16:creationId xmlns:a16="http://schemas.microsoft.com/office/drawing/2014/main" id="{79F5DCD1-EF53-380F-42DD-7973976A36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256E95-D263-505F-D2F0-9EAFAF573557}"/>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362114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954-A425-E2AE-39D2-35F2FACE15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D82607-FFE9-C24F-B498-44B32B714C73}"/>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4" name="Footer Placeholder 3">
            <a:extLst>
              <a:ext uri="{FF2B5EF4-FFF2-40B4-BE49-F238E27FC236}">
                <a16:creationId xmlns:a16="http://schemas.microsoft.com/office/drawing/2014/main" id="{2CA4AAE3-8FB7-007D-80F6-35D3C6C1F1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37016-BA3E-26A2-2364-3B66FED1EEE4}"/>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238207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BAE469-E56C-806C-D4AF-574CBBE671E7}"/>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3" name="Footer Placeholder 2">
            <a:extLst>
              <a:ext uri="{FF2B5EF4-FFF2-40B4-BE49-F238E27FC236}">
                <a16:creationId xmlns:a16="http://schemas.microsoft.com/office/drawing/2014/main" id="{07DD4BFB-1546-E3EA-25FB-7458B80211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A9D98D-0A5B-75E5-37C9-53B19F15066C}"/>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346399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5837-614C-17DA-7349-6D90D0E15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D4AC20-3810-D2C4-BD57-67D713427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0DBED-53E8-3612-5E70-BD96FCCDA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A3653-834F-939C-A046-B5659E0DEBFD}"/>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6" name="Footer Placeholder 5">
            <a:extLst>
              <a:ext uri="{FF2B5EF4-FFF2-40B4-BE49-F238E27FC236}">
                <a16:creationId xmlns:a16="http://schemas.microsoft.com/office/drawing/2014/main" id="{C71D7CD1-2B60-3919-D1AF-64A851238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0AD67-A252-9EAA-433E-E4F18281B865}"/>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27358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CB35-CE70-8B14-CF11-819A5391B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60CB49-026A-C0D3-ED9D-6271AC27A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B2EBD-98CD-512E-3F1C-008ECC008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9EE4C-336D-A521-2CEA-03D1E40B444E}"/>
              </a:ext>
            </a:extLst>
          </p:cNvPr>
          <p:cNvSpPr>
            <a:spLocks noGrp="1"/>
          </p:cNvSpPr>
          <p:nvPr>
            <p:ph type="dt" sz="half" idx="10"/>
          </p:nvPr>
        </p:nvSpPr>
        <p:spPr/>
        <p:txBody>
          <a:bodyPr/>
          <a:lstStyle/>
          <a:p>
            <a:fld id="{22F32E95-A042-4E5E-9C39-FA0713E1008A}" type="datetimeFigureOut">
              <a:rPr lang="en-US" smtClean="0"/>
              <a:t>6/9/2023</a:t>
            </a:fld>
            <a:endParaRPr lang="en-US"/>
          </a:p>
        </p:txBody>
      </p:sp>
      <p:sp>
        <p:nvSpPr>
          <p:cNvPr id="6" name="Footer Placeholder 5">
            <a:extLst>
              <a:ext uri="{FF2B5EF4-FFF2-40B4-BE49-F238E27FC236}">
                <a16:creationId xmlns:a16="http://schemas.microsoft.com/office/drawing/2014/main" id="{00403C48-D5BF-CD9C-62DC-F19002A65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EF0AC-8ED2-0C01-F946-B335C5A2CB15}"/>
              </a:ext>
            </a:extLst>
          </p:cNvPr>
          <p:cNvSpPr>
            <a:spLocks noGrp="1"/>
          </p:cNvSpPr>
          <p:nvPr>
            <p:ph type="sldNum" sz="quarter" idx="12"/>
          </p:nvPr>
        </p:nvSpPr>
        <p:spPr/>
        <p:txBody>
          <a:bodyPr/>
          <a:lstStyle/>
          <a:p>
            <a:fld id="{44E73DE8-4AD9-435B-8D29-52AD7BF8C263}" type="slidenum">
              <a:rPr lang="en-US" smtClean="0"/>
              <a:t>‹#›</a:t>
            </a:fld>
            <a:endParaRPr lang="en-US"/>
          </a:p>
        </p:txBody>
      </p:sp>
    </p:spTree>
    <p:extLst>
      <p:ext uri="{BB962C8B-B14F-4D97-AF65-F5344CB8AC3E}">
        <p14:creationId xmlns:p14="http://schemas.microsoft.com/office/powerpoint/2010/main" val="382111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123E67-D35B-11D3-1E61-471497528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812E2-0E19-72DE-BF92-22B61AE72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BEB4B-1B7D-F589-5EEF-E5C9DDE9D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32E95-A042-4E5E-9C39-FA0713E1008A}" type="datetimeFigureOut">
              <a:rPr lang="en-US" smtClean="0"/>
              <a:t>6/9/2023</a:t>
            </a:fld>
            <a:endParaRPr lang="en-US"/>
          </a:p>
        </p:txBody>
      </p:sp>
      <p:sp>
        <p:nvSpPr>
          <p:cNvPr id="5" name="Footer Placeholder 4">
            <a:extLst>
              <a:ext uri="{FF2B5EF4-FFF2-40B4-BE49-F238E27FC236}">
                <a16:creationId xmlns:a16="http://schemas.microsoft.com/office/drawing/2014/main" id="{AB913A9F-B45D-9F8A-48A0-B8AD627DD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52A159-963B-E563-2C47-93E117912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73DE8-4AD9-435B-8D29-52AD7BF8C263}" type="slidenum">
              <a:rPr lang="en-US" smtClean="0"/>
              <a:t>‹#›</a:t>
            </a:fld>
            <a:endParaRPr lang="en-US"/>
          </a:p>
        </p:txBody>
      </p:sp>
    </p:spTree>
    <p:extLst>
      <p:ext uri="{BB962C8B-B14F-4D97-AF65-F5344CB8AC3E}">
        <p14:creationId xmlns:p14="http://schemas.microsoft.com/office/powerpoint/2010/main" val="117452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7500-DDDC-A6DA-3009-AA5DBBB0449A}"/>
              </a:ext>
            </a:extLst>
          </p:cNvPr>
          <p:cNvSpPr>
            <a:spLocks noGrp="1"/>
          </p:cNvSpPr>
          <p:nvPr>
            <p:ph type="ctrTitle"/>
          </p:nvPr>
        </p:nvSpPr>
        <p:spPr/>
        <p:txBody>
          <a:bodyPr/>
          <a:lstStyle/>
          <a:p>
            <a:r>
              <a:rPr lang="en-US" dirty="0"/>
              <a:t>Module 9:</a:t>
            </a:r>
          </a:p>
        </p:txBody>
      </p:sp>
      <p:sp>
        <p:nvSpPr>
          <p:cNvPr id="3" name="Subtitle 2">
            <a:extLst>
              <a:ext uri="{FF2B5EF4-FFF2-40B4-BE49-F238E27FC236}">
                <a16:creationId xmlns:a16="http://schemas.microsoft.com/office/drawing/2014/main" id="{219A1161-31E9-0BDC-7E2D-600B6BDCC555}"/>
              </a:ext>
            </a:extLst>
          </p:cNvPr>
          <p:cNvSpPr>
            <a:spLocks noGrp="1"/>
          </p:cNvSpPr>
          <p:nvPr>
            <p:ph type="subTitle" idx="1"/>
          </p:nvPr>
        </p:nvSpPr>
        <p:spPr/>
        <p:txBody>
          <a:bodyPr>
            <a:normAutofit/>
          </a:bodyPr>
          <a:lstStyle/>
          <a:p>
            <a:r>
              <a:rPr lang="en-US"/>
              <a:t>Modeling Object State Using State Machine Diagrams</a:t>
            </a:r>
            <a:endParaRPr lang="en-US" dirty="0"/>
          </a:p>
        </p:txBody>
      </p:sp>
    </p:spTree>
    <p:extLst>
      <p:ext uri="{BB962C8B-B14F-4D97-AF65-F5344CB8AC3E}">
        <p14:creationId xmlns:p14="http://schemas.microsoft.com/office/powerpoint/2010/main" val="48256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D531-18A6-CB43-BC04-CBBFFC21E0EB}"/>
              </a:ext>
            </a:extLst>
          </p:cNvPr>
          <p:cNvSpPr>
            <a:spLocks noGrp="1"/>
          </p:cNvSpPr>
          <p:nvPr>
            <p:ph type="title"/>
          </p:nvPr>
        </p:nvSpPr>
        <p:spPr/>
        <p:txBody>
          <a:bodyPr/>
          <a:lstStyle/>
          <a:p>
            <a:r>
              <a:rPr lang="en-US" dirty="0"/>
              <a:t>Step 2 - Determine Stable Object States</a:t>
            </a:r>
          </a:p>
        </p:txBody>
      </p:sp>
      <p:pic>
        <p:nvPicPr>
          <p:cNvPr id="7" name="Content Placeholder 6">
            <a:extLst>
              <a:ext uri="{FF2B5EF4-FFF2-40B4-BE49-F238E27FC236}">
                <a16:creationId xmlns:a16="http://schemas.microsoft.com/office/drawing/2014/main" id="{AEF7B4E9-B811-83E5-1DBC-707B0DC05D52}"/>
              </a:ext>
            </a:extLst>
          </p:cNvPr>
          <p:cNvPicPr>
            <a:picLocks noGrp="1" noChangeAspect="1"/>
          </p:cNvPicPr>
          <p:nvPr>
            <p:ph idx="1"/>
          </p:nvPr>
        </p:nvPicPr>
        <p:blipFill>
          <a:blip r:embed="rId2"/>
          <a:stretch>
            <a:fillRect/>
          </a:stretch>
        </p:blipFill>
        <p:spPr>
          <a:xfrm>
            <a:off x="3338512" y="2043906"/>
            <a:ext cx="5514975" cy="3914775"/>
          </a:xfrm>
        </p:spPr>
      </p:pic>
    </p:spTree>
    <p:extLst>
      <p:ext uri="{BB962C8B-B14F-4D97-AF65-F5344CB8AC3E}">
        <p14:creationId xmlns:p14="http://schemas.microsoft.com/office/powerpoint/2010/main" val="400167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D20-D760-D8F3-4863-DA9E15C9DA81}"/>
              </a:ext>
            </a:extLst>
          </p:cNvPr>
          <p:cNvSpPr>
            <a:spLocks noGrp="1"/>
          </p:cNvSpPr>
          <p:nvPr>
            <p:ph type="title"/>
          </p:nvPr>
        </p:nvSpPr>
        <p:spPr>
          <a:xfrm>
            <a:off x="838200" y="365125"/>
            <a:ext cx="10760242" cy="1325563"/>
          </a:xfrm>
        </p:spPr>
        <p:txBody>
          <a:bodyPr/>
          <a:lstStyle/>
          <a:p>
            <a:r>
              <a:rPr lang="en-US" dirty="0"/>
              <a:t>Step 3 - Specify the Partial Ordering of States</a:t>
            </a:r>
          </a:p>
        </p:txBody>
      </p:sp>
      <p:pic>
        <p:nvPicPr>
          <p:cNvPr id="7" name="Content Placeholder 6">
            <a:extLst>
              <a:ext uri="{FF2B5EF4-FFF2-40B4-BE49-F238E27FC236}">
                <a16:creationId xmlns:a16="http://schemas.microsoft.com/office/drawing/2014/main" id="{B681BAE5-0800-2E05-EC23-40F393EFF6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927" y="1212159"/>
            <a:ext cx="5749734" cy="4675348"/>
          </a:xfrm>
        </p:spPr>
      </p:pic>
    </p:spTree>
    <p:extLst>
      <p:ext uri="{BB962C8B-B14F-4D97-AF65-F5344CB8AC3E}">
        <p14:creationId xmlns:p14="http://schemas.microsoft.com/office/powerpoint/2010/main" val="183216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15D2667-26FB-ACB7-A129-D285BACDC487}"/>
              </a:ext>
            </a:extLst>
          </p:cNvPr>
          <p:cNvPicPr>
            <a:picLocks noGrp="1" noChangeAspect="1"/>
          </p:cNvPicPr>
          <p:nvPr>
            <p:ph idx="1"/>
          </p:nvPr>
        </p:nvPicPr>
        <p:blipFill>
          <a:blip r:embed="rId2"/>
          <a:stretch>
            <a:fillRect/>
          </a:stretch>
        </p:blipFill>
        <p:spPr>
          <a:xfrm>
            <a:off x="2202288" y="1027906"/>
            <a:ext cx="6486994" cy="5130956"/>
          </a:xfrm>
        </p:spPr>
      </p:pic>
      <p:sp>
        <p:nvSpPr>
          <p:cNvPr id="2" name="Title 1">
            <a:extLst>
              <a:ext uri="{FF2B5EF4-FFF2-40B4-BE49-F238E27FC236}">
                <a16:creationId xmlns:a16="http://schemas.microsoft.com/office/drawing/2014/main" id="{EB42797D-3D28-4A8F-932F-18514DB768DF}"/>
              </a:ext>
            </a:extLst>
          </p:cNvPr>
          <p:cNvSpPr>
            <a:spLocks noGrp="1"/>
          </p:cNvSpPr>
          <p:nvPr>
            <p:ph type="title"/>
          </p:nvPr>
        </p:nvSpPr>
        <p:spPr/>
        <p:txBody>
          <a:bodyPr/>
          <a:lstStyle/>
          <a:p>
            <a:r>
              <a:rPr lang="en-US" dirty="0"/>
              <a:t>Step 4 - Specify the Transition Event and Actions</a:t>
            </a:r>
          </a:p>
        </p:txBody>
      </p:sp>
    </p:spTree>
    <p:extLst>
      <p:ext uri="{BB962C8B-B14F-4D97-AF65-F5344CB8AC3E}">
        <p14:creationId xmlns:p14="http://schemas.microsoft.com/office/powerpoint/2010/main" val="351206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Step 5 - Specify the Actions within a State</a:t>
            </a:r>
          </a:p>
        </p:txBody>
      </p:sp>
      <p:pic>
        <p:nvPicPr>
          <p:cNvPr id="7" name="Content Placeholder 6">
            <a:extLst>
              <a:ext uri="{FF2B5EF4-FFF2-40B4-BE49-F238E27FC236}">
                <a16:creationId xmlns:a16="http://schemas.microsoft.com/office/drawing/2014/main" id="{B03CC5B0-73B9-E6CC-4F08-DDE0291E19EE}"/>
              </a:ext>
            </a:extLst>
          </p:cNvPr>
          <p:cNvPicPr>
            <a:picLocks noGrp="1" noChangeAspect="1"/>
          </p:cNvPicPr>
          <p:nvPr>
            <p:ph idx="1"/>
          </p:nvPr>
        </p:nvPicPr>
        <p:blipFill>
          <a:blip r:embed="rId2"/>
          <a:stretch>
            <a:fillRect/>
          </a:stretch>
        </p:blipFill>
        <p:spPr>
          <a:xfrm>
            <a:off x="2021983" y="1350824"/>
            <a:ext cx="7753082" cy="5318229"/>
          </a:xfrm>
        </p:spPr>
      </p:pic>
    </p:spTree>
    <p:extLst>
      <p:ext uri="{BB962C8B-B14F-4D97-AF65-F5344CB8AC3E}">
        <p14:creationId xmlns:p14="http://schemas.microsoft.com/office/powerpoint/2010/main" val="12630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After Trigger Event</a:t>
            </a:r>
          </a:p>
        </p:txBody>
      </p:sp>
      <p:sp>
        <p:nvSpPr>
          <p:cNvPr id="4" name="Content Placeholder 3">
            <a:extLst>
              <a:ext uri="{FF2B5EF4-FFF2-40B4-BE49-F238E27FC236}">
                <a16:creationId xmlns:a16="http://schemas.microsoft.com/office/drawing/2014/main" id="{1A8A8A78-040A-0B70-DFED-A56542D80C29}"/>
              </a:ext>
            </a:extLst>
          </p:cNvPr>
          <p:cNvSpPr>
            <a:spLocks noGrp="1"/>
          </p:cNvSpPr>
          <p:nvPr>
            <p:ph idx="1"/>
          </p:nvPr>
        </p:nvSpPr>
        <p:spPr/>
        <p:txBody>
          <a:bodyPr/>
          <a:lstStyle/>
          <a:p>
            <a:pPr marL="0" indent="0">
              <a:buNone/>
            </a:pPr>
            <a:r>
              <a:rPr lang="en-US" dirty="0"/>
              <a:t>Events that should occur after a period of time are shown by using the after </a:t>
            </a:r>
            <a:r>
              <a:rPr lang="en-US" dirty="0">
                <a:solidFill>
                  <a:srgbClr val="FF0000"/>
                </a:solidFill>
              </a:rPr>
              <a:t>trigger</a:t>
            </a:r>
            <a:r>
              <a:rPr lang="en-US" dirty="0"/>
              <a:t> event</a:t>
            </a:r>
          </a:p>
          <a:p>
            <a:pPr marL="0" indent="0">
              <a:buNone/>
            </a:pPr>
            <a:r>
              <a:rPr lang="en-US" dirty="0"/>
              <a:t>To fire a transition after 10 minutes, specify the event on the transition as </a:t>
            </a:r>
            <a:r>
              <a:rPr lang="en-US" i="1" dirty="0">
                <a:effectLst>
                  <a:outerShdw blurRad="38100" dist="38100" dir="2700000" algn="tl">
                    <a:srgbClr val="000000">
                      <a:alpha val="43137"/>
                    </a:srgbClr>
                  </a:outerShdw>
                </a:effectLst>
              </a:rPr>
              <a:t>after (10 mins)</a:t>
            </a:r>
          </a:p>
          <a:p>
            <a:pPr marL="0" indent="0">
              <a:buNone/>
            </a:pPr>
            <a:r>
              <a:rPr lang="en-US" dirty="0"/>
              <a:t>Thus event is often used for timeouts</a:t>
            </a:r>
          </a:p>
        </p:txBody>
      </p:sp>
    </p:spTree>
    <p:extLst>
      <p:ext uri="{BB962C8B-B14F-4D97-AF65-F5344CB8AC3E}">
        <p14:creationId xmlns:p14="http://schemas.microsoft.com/office/powerpoint/2010/main" val="254127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CBF036-0DF9-501C-6B3E-8097E3FE3398}"/>
              </a:ext>
            </a:extLst>
          </p:cNvPr>
          <p:cNvPicPr>
            <a:picLocks noChangeAspect="1"/>
          </p:cNvPicPr>
          <p:nvPr/>
        </p:nvPicPr>
        <p:blipFill>
          <a:blip r:embed="rId2"/>
          <a:stretch>
            <a:fillRect/>
          </a:stretch>
        </p:blipFill>
        <p:spPr>
          <a:xfrm>
            <a:off x="5140012" y="1987937"/>
            <a:ext cx="6811582" cy="4870064"/>
          </a:xfrm>
          <a:prstGeom prst="rect">
            <a:avLst/>
          </a:prstGeom>
        </p:spPr>
      </p:pic>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Self Transition</a:t>
            </a:r>
          </a:p>
        </p:txBody>
      </p:sp>
      <p:sp>
        <p:nvSpPr>
          <p:cNvPr id="4" name="Content Placeholder 3">
            <a:extLst>
              <a:ext uri="{FF2B5EF4-FFF2-40B4-BE49-F238E27FC236}">
                <a16:creationId xmlns:a16="http://schemas.microsoft.com/office/drawing/2014/main" id="{D59B5447-48B1-2101-AF38-49AF32B0BFD5}"/>
              </a:ext>
            </a:extLst>
          </p:cNvPr>
          <p:cNvSpPr>
            <a:spLocks noGrp="1"/>
          </p:cNvSpPr>
          <p:nvPr>
            <p:ph idx="1"/>
          </p:nvPr>
        </p:nvSpPr>
        <p:spPr>
          <a:xfrm>
            <a:off x="838200" y="1825625"/>
            <a:ext cx="10515600" cy="904696"/>
          </a:xfrm>
        </p:spPr>
        <p:txBody>
          <a:bodyPr/>
          <a:lstStyle/>
          <a:p>
            <a:pPr marL="0" indent="0">
              <a:buNone/>
            </a:pPr>
            <a:r>
              <a:rPr lang="en-US" dirty="0"/>
              <a:t>A self transition is a state transition with the same state for the source and the destination of the transition</a:t>
            </a:r>
          </a:p>
        </p:txBody>
      </p:sp>
    </p:spTree>
    <p:extLst>
      <p:ext uri="{BB962C8B-B14F-4D97-AF65-F5344CB8AC3E}">
        <p14:creationId xmlns:p14="http://schemas.microsoft.com/office/powerpoint/2010/main" val="330879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Junction</a:t>
            </a:r>
          </a:p>
        </p:txBody>
      </p:sp>
      <p:sp>
        <p:nvSpPr>
          <p:cNvPr id="9" name="Content Placeholder 8">
            <a:extLst>
              <a:ext uri="{FF2B5EF4-FFF2-40B4-BE49-F238E27FC236}">
                <a16:creationId xmlns:a16="http://schemas.microsoft.com/office/drawing/2014/main" id="{4F151C9E-21EC-FF74-B093-560C72E2D868}"/>
              </a:ext>
            </a:extLst>
          </p:cNvPr>
          <p:cNvSpPr>
            <a:spLocks noGrp="1"/>
          </p:cNvSpPr>
          <p:nvPr>
            <p:ph idx="1"/>
          </p:nvPr>
        </p:nvSpPr>
        <p:spPr/>
        <p:txBody>
          <a:bodyPr/>
          <a:lstStyle/>
          <a:p>
            <a:pPr>
              <a:buFont typeface="Wingdings" panose="05000000000000000000" pitchFamily="2" charset="2"/>
              <a:buChar char="Ø"/>
            </a:pPr>
            <a:r>
              <a:rPr lang="en-US" dirty="0"/>
              <a:t>In UML, a Junction can be used to simplify diagrams by breaking the transition into several fragments, thereby reducing the duplication of trigger events, guards, and actions</a:t>
            </a:r>
          </a:p>
          <a:p>
            <a:pPr>
              <a:buFont typeface="Wingdings" panose="05000000000000000000" pitchFamily="2" charset="2"/>
              <a:buChar char="Ø"/>
            </a:pPr>
            <a:r>
              <a:rPr lang="en-US" dirty="0"/>
              <a:t>The following example shows the order of state transitions, order of events, evaluation of guards, and actions</a:t>
            </a:r>
          </a:p>
          <a:p>
            <a:pPr>
              <a:buFont typeface="Wingdings" panose="05000000000000000000" pitchFamily="2" charset="2"/>
              <a:buChar char="Ø"/>
            </a:pPr>
            <a:endParaRPr lang="en-US" dirty="0"/>
          </a:p>
          <a:p>
            <a:endParaRPr lang="en-US" dirty="0"/>
          </a:p>
        </p:txBody>
      </p:sp>
      <p:pic>
        <p:nvPicPr>
          <p:cNvPr id="11" name="Picture 10">
            <a:extLst>
              <a:ext uri="{FF2B5EF4-FFF2-40B4-BE49-F238E27FC236}">
                <a16:creationId xmlns:a16="http://schemas.microsoft.com/office/drawing/2014/main" id="{17759102-DC86-EE71-2F48-A7CDEE1DC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035" y="4001294"/>
            <a:ext cx="8689824" cy="2592342"/>
          </a:xfrm>
          <a:prstGeom prst="rect">
            <a:avLst/>
          </a:prstGeom>
        </p:spPr>
      </p:pic>
    </p:spTree>
    <p:extLst>
      <p:ext uri="{BB962C8B-B14F-4D97-AF65-F5344CB8AC3E}">
        <p14:creationId xmlns:p14="http://schemas.microsoft.com/office/powerpoint/2010/main" val="241931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Junction Example</a:t>
            </a:r>
          </a:p>
        </p:txBody>
      </p:sp>
      <p:pic>
        <p:nvPicPr>
          <p:cNvPr id="4" name="Content Placeholder 3">
            <a:extLst>
              <a:ext uri="{FF2B5EF4-FFF2-40B4-BE49-F238E27FC236}">
                <a16:creationId xmlns:a16="http://schemas.microsoft.com/office/drawing/2014/main" id="{AF2913DD-360C-DCD6-5070-8A1946236B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09640"/>
            <a:ext cx="8943383" cy="5279447"/>
          </a:xfrm>
        </p:spPr>
      </p:pic>
    </p:spTree>
    <p:extLst>
      <p:ext uri="{BB962C8B-B14F-4D97-AF65-F5344CB8AC3E}">
        <p14:creationId xmlns:p14="http://schemas.microsoft.com/office/powerpoint/2010/main" val="299131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Choice</a:t>
            </a:r>
          </a:p>
        </p:txBody>
      </p:sp>
      <p:sp>
        <p:nvSpPr>
          <p:cNvPr id="5" name="Content Placeholder 4">
            <a:extLst>
              <a:ext uri="{FF2B5EF4-FFF2-40B4-BE49-F238E27FC236}">
                <a16:creationId xmlns:a16="http://schemas.microsoft.com/office/drawing/2014/main" id="{008975DC-4893-37A2-1B3A-28D4DF559166}"/>
              </a:ext>
            </a:extLst>
          </p:cNvPr>
          <p:cNvSpPr>
            <a:spLocks noGrp="1"/>
          </p:cNvSpPr>
          <p:nvPr>
            <p:ph idx="1"/>
          </p:nvPr>
        </p:nvSpPr>
        <p:spPr>
          <a:xfrm>
            <a:off x="838200" y="1825625"/>
            <a:ext cx="10515600" cy="2900921"/>
          </a:xfrm>
        </p:spPr>
        <p:txBody>
          <a:bodyPr>
            <a:normAutofit lnSpcReduction="10000"/>
          </a:bodyPr>
          <a:lstStyle/>
          <a:p>
            <a:pPr>
              <a:buFont typeface="Wingdings" panose="05000000000000000000" pitchFamily="2" charset="2"/>
              <a:buChar char="Ø"/>
            </a:pPr>
            <a:r>
              <a:rPr lang="en-US" dirty="0"/>
              <a:t>In UML, a Choice is used to simplify diagrams by breaking the transition into several fragments, thereby reducing the duplication of trigger events, guards, and actions. Choice also enables dynamic evaluation of the guards, after the previous transition fragment action are executed</a:t>
            </a:r>
          </a:p>
          <a:p>
            <a:pPr>
              <a:buFont typeface="Wingdings" panose="05000000000000000000" pitchFamily="2" charset="2"/>
              <a:buChar char="Ø"/>
            </a:pPr>
            <a:r>
              <a:rPr lang="en-US" dirty="0"/>
              <a:t>The following example shows the order of state transitions, order of events, evaluation of guards, and actions</a:t>
            </a:r>
          </a:p>
        </p:txBody>
      </p:sp>
      <p:pic>
        <p:nvPicPr>
          <p:cNvPr id="4" name="Picture 3">
            <a:extLst>
              <a:ext uri="{FF2B5EF4-FFF2-40B4-BE49-F238E27FC236}">
                <a16:creationId xmlns:a16="http://schemas.microsoft.com/office/drawing/2014/main" id="{304CAB66-C115-B27F-D832-8188B7AE1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645" y="4374673"/>
            <a:ext cx="8564937" cy="2443246"/>
          </a:xfrm>
          <a:prstGeom prst="rect">
            <a:avLst/>
          </a:prstGeom>
        </p:spPr>
      </p:pic>
    </p:spTree>
    <p:extLst>
      <p:ext uri="{BB962C8B-B14F-4D97-AF65-F5344CB8AC3E}">
        <p14:creationId xmlns:p14="http://schemas.microsoft.com/office/powerpoint/2010/main" val="275066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C53E29-D1BE-754C-3F7D-EE5521A53702}"/>
              </a:ext>
            </a:extLst>
          </p:cNvPr>
          <p:cNvPicPr>
            <a:picLocks noGrp="1" noChangeAspect="1"/>
          </p:cNvPicPr>
          <p:nvPr>
            <p:ph idx="1"/>
          </p:nvPr>
        </p:nvPicPr>
        <p:blipFill>
          <a:blip r:embed="rId2"/>
          <a:stretch>
            <a:fillRect/>
          </a:stretch>
        </p:blipFill>
        <p:spPr>
          <a:xfrm>
            <a:off x="1577714" y="1236372"/>
            <a:ext cx="9163266" cy="5607372"/>
          </a:xfrm>
        </p:spPr>
      </p:pic>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Choice Example</a:t>
            </a:r>
          </a:p>
        </p:txBody>
      </p:sp>
    </p:spTree>
    <p:extLst>
      <p:ext uri="{BB962C8B-B14F-4D97-AF65-F5344CB8AC3E}">
        <p14:creationId xmlns:p14="http://schemas.microsoft.com/office/powerpoint/2010/main" val="59997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CF9A-B8DD-90D5-80B7-D8B80ACF240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A7DCF64-03AE-818D-CD6E-5F4E8F6D82AB}"/>
              </a:ext>
            </a:extLst>
          </p:cNvPr>
          <p:cNvSpPr>
            <a:spLocks noGrp="1"/>
          </p:cNvSpPr>
          <p:nvPr>
            <p:ph idx="1"/>
          </p:nvPr>
        </p:nvSpPr>
        <p:spPr>
          <a:xfrm>
            <a:off x="455860" y="1464676"/>
            <a:ext cx="10897939" cy="5212849"/>
          </a:xfrm>
        </p:spPr>
        <p:txBody>
          <a:bodyPr>
            <a:normAutofit/>
          </a:bodyPr>
          <a:lstStyle/>
          <a:p>
            <a:pPr marL="0" indent="0">
              <a:buNone/>
            </a:pPr>
            <a:r>
              <a:rPr lang="en-US" dirty="0"/>
              <a:t>Upon Completion of this module, you should be able to:</a:t>
            </a:r>
          </a:p>
          <a:p>
            <a:pPr>
              <a:buFont typeface="Wingdings" panose="05000000000000000000" pitchFamily="2" charset="2"/>
              <a:buChar char="ü"/>
            </a:pPr>
            <a:r>
              <a:rPr lang="en-US" dirty="0"/>
              <a:t>To model the Object State</a:t>
            </a:r>
          </a:p>
          <a:p>
            <a:pPr>
              <a:buFont typeface="Wingdings" panose="05000000000000000000" pitchFamily="2" charset="2"/>
              <a:buChar char="ü"/>
            </a:pPr>
            <a:r>
              <a:rPr lang="en-US" dirty="0"/>
              <a:t>To describe the essential elements of the UML State Machine diagram</a:t>
            </a:r>
          </a:p>
        </p:txBody>
      </p:sp>
    </p:spTree>
    <p:extLst>
      <p:ext uri="{BB962C8B-B14F-4D97-AF65-F5344CB8AC3E}">
        <p14:creationId xmlns:p14="http://schemas.microsoft.com/office/powerpoint/2010/main" val="281492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6D9A7-5C06-3A30-A421-BA1B1AC60D69}"/>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008975DC-4893-37A2-1B3A-28D4DF559166}"/>
              </a:ext>
            </a:extLst>
          </p:cNvPr>
          <p:cNvSpPr>
            <a:spLocks noGrp="1"/>
          </p:cNvSpPr>
          <p:nvPr>
            <p:ph idx="1"/>
          </p:nvPr>
        </p:nvSpPr>
        <p:spPr/>
        <p:txBody>
          <a:bodyPr/>
          <a:lstStyle/>
          <a:p>
            <a:pPr>
              <a:buFont typeface="Wingdings" panose="05000000000000000000" pitchFamily="2" charset="2"/>
              <a:buChar char="ü"/>
            </a:pPr>
            <a:r>
              <a:rPr lang="en-US" dirty="0"/>
              <a:t>An object might have states that define unique behaviors for the object</a:t>
            </a:r>
          </a:p>
          <a:p>
            <a:pPr>
              <a:buFont typeface="Wingdings" panose="05000000000000000000" pitchFamily="2" charset="2"/>
              <a:buChar char="ü"/>
            </a:pPr>
            <a:r>
              <a:rPr lang="en-US" dirty="0"/>
              <a:t>The State Machine diagram provides a mechanism for modeling the state and transitions of an object</a:t>
            </a:r>
          </a:p>
        </p:txBody>
      </p:sp>
    </p:spTree>
    <p:extLst>
      <p:ext uri="{BB962C8B-B14F-4D97-AF65-F5344CB8AC3E}">
        <p14:creationId xmlns:p14="http://schemas.microsoft.com/office/powerpoint/2010/main" val="413074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04DE-9E1F-4905-3CC8-EF3924BEEB29}"/>
              </a:ext>
            </a:extLst>
          </p:cNvPr>
          <p:cNvSpPr>
            <a:spLocks noGrp="1"/>
          </p:cNvSpPr>
          <p:nvPr>
            <p:ph type="title"/>
          </p:nvPr>
        </p:nvSpPr>
        <p:spPr/>
        <p:txBody>
          <a:bodyPr/>
          <a:lstStyle/>
          <a:p>
            <a:r>
              <a:rPr lang="en-US" dirty="0"/>
              <a:t>Process Map</a:t>
            </a:r>
          </a:p>
        </p:txBody>
      </p:sp>
      <p:pic>
        <p:nvPicPr>
          <p:cNvPr id="7" name="Content Placeholder 6">
            <a:extLst>
              <a:ext uri="{FF2B5EF4-FFF2-40B4-BE49-F238E27FC236}">
                <a16:creationId xmlns:a16="http://schemas.microsoft.com/office/drawing/2014/main" id="{50554813-68C0-62B5-09ED-09B099B9D1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189" y="1383014"/>
            <a:ext cx="8718997" cy="5420192"/>
          </a:xfrm>
        </p:spPr>
      </p:pic>
    </p:spTree>
    <p:extLst>
      <p:ext uri="{BB962C8B-B14F-4D97-AF65-F5344CB8AC3E}">
        <p14:creationId xmlns:p14="http://schemas.microsoft.com/office/powerpoint/2010/main" val="187032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8AEE-33A0-3746-8A34-67A0B5364C9E}"/>
              </a:ext>
            </a:extLst>
          </p:cNvPr>
          <p:cNvSpPr>
            <a:spLocks noGrp="1"/>
          </p:cNvSpPr>
          <p:nvPr>
            <p:ph type="title"/>
          </p:nvPr>
        </p:nvSpPr>
        <p:spPr/>
        <p:txBody>
          <a:bodyPr/>
          <a:lstStyle/>
          <a:p>
            <a:r>
              <a:rPr lang="en-US" dirty="0"/>
              <a:t>Introducing Object State</a:t>
            </a:r>
          </a:p>
        </p:txBody>
      </p:sp>
      <p:sp>
        <p:nvSpPr>
          <p:cNvPr id="3" name="Content Placeholder 2">
            <a:extLst>
              <a:ext uri="{FF2B5EF4-FFF2-40B4-BE49-F238E27FC236}">
                <a16:creationId xmlns:a16="http://schemas.microsoft.com/office/drawing/2014/main" id="{CFF83A03-0B70-92A4-15D1-F5248ACACC7F}"/>
              </a:ext>
            </a:extLst>
          </p:cNvPr>
          <p:cNvSpPr>
            <a:spLocks noGrp="1"/>
          </p:cNvSpPr>
          <p:nvPr>
            <p:ph idx="1"/>
          </p:nvPr>
        </p:nvSpPr>
        <p:spPr/>
        <p:txBody>
          <a:bodyPr>
            <a:normAutofit/>
          </a:bodyPr>
          <a:lstStyle/>
          <a:p>
            <a:pPr marL="0" indent="0">
              <a:buNone/>
            </a:pPr>
            <a:r>
              <a:rPr lang="en-US" dirty="0"/>
              <a:t>State is "</a:t>
            </a:r>
            <a:r>
              <a:rPr lang="en-US" i="1" dirty="0"/>
              <a:t>1a: mode or condition of being</a:t>
            </a:r>
            <a:r>
              <a:rPr lang="en-US" dirty="0"/>
              <a:t>" (Webster)</a:t>
            </a:r>
          </a:p>
          <a:p>
            <a:pPr marL="0" indent="0">
              <a:buNone/>
            </a:pPr>
            <a:endParaRPr lang="en-US" dirty="0"/>
          </a:p>
          <a:p>
            <a:pPr marL="0" indent="0">
              <a:buNone/>
            </a:pPr>
            <a:r>
              <a:rPr lang="en-US" dirty="0"/>
              <a:t>There are two ways to think about object state:</a:t>
            </a:r>
          </a:p>
          <a:p>
            <a:pPr>
              <a:buFont typeface="Wingdings" panose="05000000000000000000" pitchFamily="2" charset="2"/>
              <a:buChar char="Ø"/>
            </a:pPr>
            <a:r>
              <a:rPr lang="en-US" dirty="0"/>
              <a:t>The state of an object is specific collection of attribute values for the object</a:t>
            </a:r>
          </a:p>
          <a:p>
            <a:pPr>
              <a:buFont typeface="Wingdings" panose="05000000000000000000" pitchFamily="2" charset="2"/>
              <a:buChar char="Ø"/>
            </a:pPr>
            <a:r>
              <a:rPr lang="en-US" dirty="0"/>
              <a:t>The state of an object describes the behavior of the object relative to external stimuli</a:t>
            </a:r>
          </a:p>
          <a:p>
            <a:pPr marL="0" indent="0">
              <a:buNone/>
            </a:pPr>
            <a:endParaRPr lang="en-US" dirty="0"/>
          </a:p>
          <a:p>
            <a:pPr marL="0" indent="0">
              <a:buNone/>
            </a:pPr>
            <a:r>
              <a:rPr lang="en-US" dirty="0"/>
              <a:t>This module considers the second definition</a:t>
            </a:r>
          </a:p>
        </p:txBody>
      </p:sp>
    </p:spTree>
    <p:extLst>
      <p:ext uri="{BB962C8B-B14F-4D97-AF65-F5344CB8AC3E}">
        <p14:creationId xmlns:p14="http://schemas.microsoft.com/office/powerpoint/2010/main" val="73272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F81E50A-8A90-3985-BBE1-561D47E7D2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086" y="1427803"/>
            <a:ext cx="9424957" cy="4869965"/>
          </a:xfrm>
        </p:spPr>
      </p:pic>
      <p:sp>
        <p:nvSpPr>
          <p:cNvPr id="2" name="Title 1">
            <a:extLst>
              <a:ext uri="{FF2B5EF4-FFF2-40B4-BE49-F238E27FC236}">
                <a16:creationId xmlns:a16="http://schemas.microsoft.com/office/drawing/2014/main" id="{28CCED4A-9239-8586-3C10-5F1AA6A059F5}"/>
              </a:ext>
            </a:extLst>
          </p:cNvPr>
          <p:cNvSpPr>
            <a:spLocks noGrp="1"/>
          </p:cNvSpPr>
          <p:nvPr>
            <p:ph type="title"/>
          </p:nvPr>
        </p:nvSpPr>
        <p:spPr/>
        <p:txBody>
          <a:bodyPr/>
          <a:lstStyle/>
          <a:p>
            <a:r>
              <a:rPr lang="en-US" dirty="0"/>
              <a:t>Identifying the Elements of a State Machine Diagram</a:t>
            </a:r>
          </a:p>
        </p:txBody>
      </p:sp>
    </p:spTree>
    <p:extLst>
      <p:ext uri="{BB962C8B-B14F-4D97-AF65-F5344CB8AC3E}">
        <p14:creationId xmlns:p14="http://schemas.microsoft.com/office/powerpoint/2010/main" val="340865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ED4A-9239-8586-3C10-5F1AA6A059F5}"/>
              </a:ext>
            </a:extLst>
          </p:cNvPr>
          <p:cNvSpPr>
            <a:spLocks noGrp="1"/>
          </p:cNvSpPr>
          <p:nvPr>
            <p:ph type="title"/>
          </p:nvPr>
        </p:nvSpPr>
        <p:spPr/>
        <p:txBody>
          <a:bodyPr/>
          <a:lstStyle/>
          <a:p>
            <a:r>
              <a:rPr lang="en-US" dirty="0"/>
              <a:t>State Transitions</a:t>
            </a:r>
          </a:p>
        </p:txBody>
      </p:sp>
      <p:sp>
        <p:nvSpPr>
          <p:cNvPr id="4" name="Content Placeholder 3">
            <a:extLst>
              <a:ext uri="{FF2B5EF4-FFF2-40B4-BE49-F238E27FC236}">
                <a16:creationId xmlns:a16="http://schemas.microsoft.com/office/drawing/2014/main" id="{72412A66-8AB9-0010-8F7E-E18CF3256526}"/>
              </a:ext>
            </a:extLst>
          </p:cNvPr>
          <p:cNvSpPr>
            <a:spLocks noGrp="1"/>
          </p:cNvSpPr>
          <p:nvPr>
            <p:ph idx="1"/>
          </p:nvPr>
        </p:nvSpPr>
        <p:spPr>
          <a:xfrm>
            <a:off x="838199" y="1825625"/>
            <a:ext cx="10764795" cy="672876"/>
          </a:xfrm>
        </p:spPr>
        <p:txBody>
          <a:bodyPr/>
          <a:lstStyle/>
          <a:p>
            <a:pPr marL="0" indent="0">
              <a:buNone/>
            </a:pPr>
            <a:r>
              <a:rPr lang="en-US" dirty="0"/>
              <a:t>A state transition represents a change of state at runtime</a:t>
            </a:r>
          </a:p>
        </p:txBody>
      </p:sp>
      <p:pic>
        <p:nvPicPr>
          <p:cNvPr id="5" name="Picture 4">
            <a:extLst>
              <a:ext uri="{FF2B5EF4-FFF2-40B4-BE49-F238E27FC236}">
                <a16:creationId xmlns:a16="http://schemas.microsoft.com/office/drawing/2014/main" id="{41077D1E-D8BB-10D6-3A3E-C6DC4F0B03C0}"/>
              </a:ext>
            </a:extLst>
          </p:cNvPr>
          <p:cNvPicPr>
            <a:picLocks noChangeAspect="1"/>
          </p:cNvPicPr>
          <p:nvPr/>
        </p:nvPicPr>
        <p:blipFill>
          <a:blip r:embed="rId2"/>
          <a:stretch>
            <a:fillRect/>
          </a:stretch>
        </p:blipFill>
        <p:spPr>
          <a:xfrm>
            <a:off x="1737373" y="2321081"/>
            <a:ext cx="7870266" cy="4798362"/>
          </a:xfrm>
          <a:prstGeom prst="rect">
            <a:avLst/>
          </a:prstGeom>
        </p:spPr>
      </p:pic>
    </p:spTree>
    <p:extLst>
      <p:ext uri="{BB962C8B-B14F-4D97-AF65-F5344CB8AC3E}">
        <p14:creationId xmlns:p14="http://schemas.microsoft.com/office/powerpoint/2010/main" val="1564054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ED4A-9239-8586-3C10-5F1AA6A059F5}"/>
              </a:ext>
            </a:extLst>
          </p:cNvPr>
          <p:cNvSpPr>
            <a:spLocks noGrp="1"/>
          </p:cNvSpPr>
          <p:nvPr>
            <p:ph type="title"/>
          </p:nvPr>
        </p:nvSpPr>
        <p:spPr>
          <a:xfrm>
            <a:off x="838200" y="339367"/>
            <a:ext cx="10515600" cy="1325563"/>
          </a:xfrm>
        </p:spPr>
        <p:txBody>
          <a:bodyPr>
            <a:normAutofit/>
          </a:bodyPr>
          <a:lstStyle/>
          <a:p>
            <a:r>
              <a:rPr lang="en-US" dirty="0"/>
              <a:t>Internal Structure of State Nodes</a:t>
            </a:r>
          </a:p>
        </p:txBody>
      </p:sp>
      <p:sp>
        <p:nvSpPr>
          <p:cNvPr id="5" name="Content Placeholder 4">
            <a:extLst>
              <a:ext uri="{FF2B5EF4-FFF2-40B4-BE49-F238E27FC236}">
                <a16:creationId xmlns:a16="http://schemas.microsoft.com/office/drawing/2014/main" id="{314FDCAA-C52C-72A7-1ACE-C2D0A95F0050}"/>
              </a:ext>
            </a:extLst>
          </p:cNvPr>
          <p:cNvSpPr>
            <a:spLocks noGrp="1"/>
          </p:cNvSpPr>
          <p:nvPr>
            <p:ph idx="1"/>
          </p:nvPr>
        </p:nvSpPr>
        <p:spPr/>
        <p:txBody>
          <a:bodyPr>
            <a:normAutofit lnSpcReduction="10000"/>
          </a:bodyPr>
          <a:lstStyle/>
          <a:p>
            <a:pPr marL="0" indent="0">
              <a:buNone/>
            </a:pPr>
            <a:r>
              <a:rPr lang="en-US" dirty="0"/>
              <a:t>State nodes represents a state of a single object at runtime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r>
              <a:rPr lang="en-US" dirty="0"/>
              <a:t>"Entry" event specifies actions upon entry into the state</a:t>
            </a:r>
          </a:p>
          <a:p>
            <a:pPr>
              <a:buFont typeface="Wingdings" panose="05000000000000000000" pitchFamily="2" charset="2"/>
              <a:buChar char="Ø"/>
            </a:pPr>
            <a:r>
              <a:rPr lang="en-US" dirty="0"/>
              <a:t>"Exit" event specifies action upon exit from the state</a:t>
            </a:r>
          </a:p>
          <a:p>
            <a:pPr>
              <a:buFont typeface="Wingdings" panose="05000000000000000000" pitchFamily="2" charset="2"/>
              <a:buChar char="Ø"/>
            </a:pPr>
            <a:r>
              <a:rPr lang="en-US" dirty="0"/>
              <a:t>"Do" event specifies ongoing actions</a:t>
            </a:r>
          </a:p>
          <a:p>
            <a:pPr>
              <a:buFont typeface="Wingdings" panose="05000000000000000000" pitchFamily="2" charset="2"/>
              <a:buChar char="Ø"/>
            </a:pPr>
            <a:r>
              <a:rPr lang="en-US" dirty="0"/>
              <a:t>You can also specify specific events with corresponding actions</a:t>
            </a:r>
          </a:p>
          <a:p>
            <a:pPr marL="0" indent="0">
              <a:buNone/>
            </a:pPr>
            <a:endParaRPr lang="en-US" dirty="0"/>
          </a:p>
        </p:txBody>
      </p:sp>
      <p:pic>
        <p:nvPicPr>
          <p:cNvPr id="4" name="Picture 3">
            <a:extLst>
              <a:ext uri="{FF2B5EF4-FFF2-40B4-BE49-F238E27FC236}">
                <a16:creationId xmlns:a16="http://schemas.microsoft.com/office/drawing/2014/main" id="{A60A69F8-B0E9-9173-9DD8-F670A64BB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952" y="2374189"/>
            <a:ext cx="6063261" cy="1531127"/>
          </a:xfrm>
          <a:prstGeom prst="rect">
            <a:avLst/>
          </a:prstGeom>
        </p:spPr>
      </p:pic>
    </p:spTree>
    <p:extLst>
      <p:ext uri="{BB962C8B-B14F-4D97-AF65-F5344CB8AC3E}">
        <p14:creationId xmlns:p14="http://schemas.microsoft.com/office/powerpoint/2010/main" val="134809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E4FF-9964-C662-E755-26520ED6E8C9}"/>
              </a:ext>
            </a:extLst>
          </p:cNvPr>
          <p:cNvSpPr>
            <a:spLocks noGrp="1"/>
          </p:cNvSpPr>
          <p:nvPr>
            <p:ph type="title"/>
          </p:nvPr>
        </p:nvSpPr>
        <p:spPr/>
        <p:txBody>
          <a:bodyPr/>
          <a:lstStyle/>
          <a:p>
            <a:r>
              <a:rPr lang="en-US" dirty="0"/>
              <a:t>Complete HVAC State Machine Diagram</a:t>
            </a:r>
          </a:p>
        </p:txBody>
      </p:sp>
      <p:sp>
        <p:nvSpPr>
          <p:cNvPr id="4" name="Content Placeholder 3">
            <a:extLst>
              <a:ext uri="{FF2B5EF4-FFF2-40B4-BE49-F238E27FC236}">
                <a16:creationId xmlns:a16="http://schemas.microsoft.com/office/drawing/2014/main" id="{FAC65179-0644-804C-9D5E-1E84B769855C}"/>
              </a:ext>
            </a:extLst>
          </p:cNvPr>
          <p:cNvSpPr>
            <a:spLocks noGrp="1"/>
          </p:cNvSpPr>
          <p:nvPr>
            <p:ph idx="1"/>
          </p:nvPr>
        </p:nvSpPr>
        <p:spPr>
          <a:xfrm>
            <a:off x="838200" y="1825625"/>
            <a:ext cx="10515600" cy="1200910"/>
          </a:xfrm>
        </p:spPr>
        <p:txBody>
          <a:bodyPr>
            <a:normAutofit lnSpcReduction="10000"/>
          </a:bodyPr>
          <a:lstStyle/>
          <a:p>
            <a:pPr marL="0" indent="0">
              <a:buNone/>
            </a:pPr>
            <a:r>
              <a:rPr lang="en-US" dirty="0"/>
              <a:t>An Activity diagram must start with a Start node and end with a Stop node. Flow of control is indicated by the arrows that link the activities together.</a:t>
            </a:r>
          </a:p>
          <a:p>
            <a:pPr marL="0" indent="0">
              <a:buNone/>
            </a:pPr>
            <a:endParaRPr lang="en-US" dirty="0"/>
          </a:p>
        </p:txBody>
      </p:sp>
      <p:pic>
        <p:nvPicPr>
          <p:cNvPr id="6" name="Picture 5">
            <a:extLst>
              <a:ext uri="{FF2B5EF4-FFF2-40B4-BE49-F238E27FC236}">
                <a16:creationId xmlns:a16="http://schemas.microsoft.com/office/drawing/2014/main" id="{0C6F9C5E-9047-312A-434A-A37FA841D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594" y="2541155"/>
            <a:ext cx="6483261" cy="4136746"/>
          </a:xfrm>
          <a:prstGeom prst="rect">
            <a:avLst/>
          </a:prstGeom>
        </p:spPr>
      </p:pic>
    </p:spTree>
    <p:extLst>
      <p:ext uri="{BB962C8B-B14F-4D97-AF65-F5344CB8AC3E}">
        <p14:creationId xmlns:p14="http://schemas.microsoft.com/office/powerpoint/2010/main" val="379639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768C-7FB6-08D7-A258-7E0A3C36FD53}"/>
              </a:ext>
            </a:extLst>
          </p:cNvPr>
          <p:cNvSpPr>
            <a:spLocks noGrp="1"/>
          </p:cNvSpPr>
          <p:nvPr>
            <p:ph type="title"/>
          </p:nvPr>
        </p:nvSpPr>
        <p:spPr/>
        <p:txBody>
          <a:bodyPr/>
          <a:lstStyle/>
          <a:p>
            <a:r>
              <a:rPr lang="en-US" dirty="0"/>
              <a:t>Step 1 - Start with the Initial and Final States</a:t>
            </a:r>
          </a:p>
        </p:txBody>
      </p:sp>
      <p:pic>
        <p:nvPicPr>
          <p:cNvPr id="8" name="Content Placeholder 7">
            <a:extLst>
              <a:ext uri="{FF2B5EF4-FFF2-40B4-BE49-F238E27FC236}">
                <a16:creationId xmlns:a16="http://schemas.microsoft.com/office/drawing/2014/main" id="{FCD5D3CF-EB62-FDF7-BA6A-E243AB99EE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178" y="2678805"/>
            <a:ext cx="7336424" cy="1198444"/>
          </a:xfrm>
        </p:spPr>
      </p:pic>
    </p:spTree>
    <p:extLst>
      <p:ext uri="{BB962C8B-B14F-4D97-AF65-F5344CB8AC3E}">
        <p14:creationId xmlns:p14="http://schemas.microsoft.com/office/powerpoint/2010/main" val="252013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479</Words>
  <Application>Microsoft Office PowerPoint</Application>
  <PresentationFormat>Widescreen</PresentationFormat>
  <Paragraphs>52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Module 9:</vt:lpstr>
      <vt:lpstr>Objectives</vt:lpstr>
      <vt:lpstr>Process Map</vt:lpstr>
      <vt:lpstr>Introducing Object State</vt:lpstr>
      <vt:lpstr>Identifying the Elements of a State Machine Diagram</vt:lpstr>
      <vt:lpstr>State Transitions</vt:lpstr>
      <vt:lpstr>Internal Structure of State Nodes</vt:lpstr>
      <vt:lpstr>Complete HVAC State Machine Diagram</vt:lpstr>
      <vt:lpstr>Step 1 - Start with the Initial and Final States</vt:lpstr>
      <vt:lpstr>Step 2 - Determine Stable Object States</vt:lpstr>
      <vt:lpstr>Step 3 - Specify the Partial Ordering of States</vt:lpstr>
      <vt:lpstr>Step 4 - Specify the Transition Event and Actions</vt:lpstr>
      <vt:lpstr>Step 5 - Specify the Actions within a State</vt:lpstr>
      <vt:lpstr>After Trigger Event</vt:lpstr>
      <vt:lpstr>Self Transition</vt:lpstr>
      <vt:lpstr>Junction</vt:lpstr>
      <vt:lpstr>Junction Example</vt:lpstr>
      <vt:lpstr>Choice</vt:lpstr>
      <vt:lpstr>Choice Example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Staff05</dc:creator>
  <cp:lastModifiedBy>Staff05</cp:lastModifiedBy>
  <cp:revision>141</cp:revision>
  <dcterms:created xsi:type="dcterms:W3CDTF">2023-06-06T21:05:32Z</dcterms:created>
  <dcterms:modified xsi:type="dcterms:W3CDTF">2023-06-09T03:59:53Z</dcterms:modified>
</cp:coreProperties>
</file>