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310" r:id="rId6"/>
    <p:sldId id="306" r:id="rId7"/>
    <p:sldId id="294" r:id="rId8"/>
    <p:sldId id="260" r:id="rId9"/>
    <p:sldId id="262" r:id="rId10"/>
    <p:sldId id="263" r:id="rId11"/>
    <p:sldId id="311" r:id="rId12"/>
    <p:sldId id="312" r:id="rId13"/>
    <p:sldId id="313" r:id="rId14"/>
    <p:sldId id="31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309" r:id="rId23"/>
    <p:sldId id="315" r:id="rId24"/>
    <p:sldId id="316" r:id="rId25"/>
    <p:sldId id="317" r:id="rId26"/>
    <p:sldId id="322" r:id="rId27"/>
    <p:sldId id="320" r:id="rId28"/>
    <p:sldId id="323" r:id="rId29"/>
    <p:sldId id="324" r:id="rId30"/>
    <p:sldId id="327" r:id="rId31"/>
    <p:sldId id="329" r:id="rId32"/>
    <p:sldId id="325" r:id="rId33"/>
    <p:sldId id="328" r:id="rId34"/>
    <p:sldId id="330" r:id="rId35"/>
    <p:sldId id="331" r:id="rId36"/>
    <p:sldId id="332" r:id="rId37"/>
    <p:sldId id="333" r:id="rId38"/>
    <p:sldId id="326" r:id="rId39"/>
    <p:sldId id="334" r:id="rId40"/>
    <p:sldId id="335" r:id="rId41"/>
    <p:sldId id="336" r:id="rId42"/>
    <p:sldId id="321" r:id="rId43"/>
    <p:sldId id="319" r:id="rId44"/>
    <p:sldId id="318" r:id="rId45"/>
    <p:sldId id="337" r:id="rId46"/>
    <p:sldId id="338" r:id="rId47"/>
    <p:sldId id="339" r:id="rId48"/>
    <p:sldId id="340" r:id="rId49"/>
    <p:sldId id="341" r:id="rId50"/>
    <p:sldId id="342" r:id="rId51"/>
    <p:sldId id="343" r:id="rId52"/>
    <p:sldId id="344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E61BE-0B26-EC19-4CCF-D7FD2829E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1513FD-2B62-658D-6120-D2D1D40B93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3228D-514E-5790-16C0-2B171E4CF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F0203-25C3-960D-7E62-6AE510D1B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2ECE8-C139-A3D9-59B9-E28D4E2E0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42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5C195-29DF-AE16-48C8-D94F01390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4E7DA2-B5A8-8BCA-9CE5-8CDEBBF957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4B1E8-2F70-E59E-AF97-159583A4E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F0EB7-E07A-5120-CCA6-2689F8538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14C70-62DA-ED3C-B71D-E0490014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55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FF6B20-6147-BB09-F0D1-0A947CED5D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602C0D-DA20-9D77-C2D4-983695CC5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879EA-D632-9120-9C15-11DECE562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07602-A766-46F7-7405-A59B27CBE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010E3-B976-DA66-B5AB-EDBEA1EDD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0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67309-D7B0-088E-EF88-4964FB7E8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B63AC-C6B2-24BA-F922-5AC49C98B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19E79-44BF-6FC3-48E0-B7254CE86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94C21-652E-2102-06EA-88F38D0E3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CE571-E180-4677-5C78-9201274CA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25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B4808-22E9-ED9D-D3F5-A845DD3C8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75F07-19A7-00F5-9EBA-217568D27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CDD4C-81F3-75B1-F5AD-9559C0A52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F9E82-B711-E0FE-A345-83604B184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3AF75-CEEE-CB86-2785-2453073AA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20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8B323-DCD2-D22C-3042-EB5113946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71201-8005-2430-B294-6D04F95734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EA464B-C369-E9EA-866A-20A33AD84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31FA13-0321-EA3E-1C61-1D0C86C80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E91AF4-1C88-3158-EFA5-CEE75B6CE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1C03CA-6B2B-E715-C9D4-259A8D26C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18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6DC12-3BDA-E15B-D4F8-367FDFA3C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764919-EBA8-772E-BCE3-7FA7B56D4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821484-FC0F-D94F-B08D-8E8D2FB0D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905F41-ABFE-BF47-8584-25EC238FEA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D49A38-34CF-A867-9AE9-B3123EE35C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EA2DD4-D57A-0D84-62EF-ABFE55F76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F5DCD1-EF53-380F-42DD-7973976A3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256E95-D263-505F-D2F0-9EAFAF573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40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9F954-A425-E2AE-39D2-35F2FACE1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D82607-FFE9-C24F-B498-44B32B714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A4AAE3-8FB7-007D-80F6-35D3C6C1F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937016-BA3E-26A2-2364-3B66FED1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79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BAE469-E56C-806C-D4AF-574CBBE67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DD4BFB-1546-E3EA-25FB-7458B8021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A9D98D-0A5B-75E5-37C9-53B19F150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98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75837-614C-17DA-7349-6D90D0E15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4AC20-3810-D2C4-BD57-67D713427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D0DBED-53E8-3612-5E70-BD96FCCDA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EA3653-834F-939C-A046-B5659E0D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1D7CD1-2B60-3919-D1AF-64A85123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0AD67-A252-9EAA-433E-E4F18281B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04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4CB35-CE70-8B14-CF11-819A5391B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60CB49-026A-C0D3-ED9D-6271AC27A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8B2EBD-98CD-512E-3F1C-008ECC0089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19EE4C-336D-A521-2CEA-03D1E40B4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403C48-D5BF-CD9C-62DC-F19002A65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EF0AC-8ED2-0C01-F946-B335C5A2C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13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123E67-D35B-11D3-1E61-471497528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C812E2-0E19-72DE-BF92-22B61AE72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BEB4B-1B7D-F589-5EEF-E5C9DDE9D7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13A9F-B45D-9F8A-48A0-B8AD627DDB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2A159-963B-E563-2C47-93E117912E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2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A7500-DDDC-A6DA-3009-AA5DBBB044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Module 11: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9A1161-31E9-0BDC-7E2D-600B6BDCC5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/>
              <a:t>Introducing Architectural Concepts and Diagrams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567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01568-A740-C733-E797-08E071A89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Architectural Patterns and Design Patterns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7FA97-A2D3-E621-1681-D35A82E7F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699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An architect plans systems using a pattern-based reasoning process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An architect must be familiar with a variety of pattern catalogs to be effective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Types of patterns: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Design patterns define structure and behavior to construct effective and reusable OO software components to support functional requirements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Architectural patterns define structure and behavior for systems and subsystems to support nonfunctional requirements</a:t>
            </a:r>
          </a:p>
        </p:txBody>
      </p:sp>
    </p:spTree>
    <p:extLst>
      <p:ext uri="{BB962C8B-B14F-4D97-AF65-F5344CB8AC3E}">
        <p14:creationId xmlns:p14="http://schemas.microsoft.com/office/powerpoint/2010/main" val="1120723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3EB77-EA51-8F34-EE28-479DB4105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97E59-141E-E68A-F72B-593A81DA1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9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7C351-BBCD-09F7-56A2-0A165C336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F7AA0-2848-C91B-4332-1AC1C9AFC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629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67037-1666-F9CA-F3B1-0EEE19063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93510-27D9-7FEB-DBA4-E0BA8B9C1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328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1BFF6-54D9-D367-AE0E-95E5587E4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C00AB-5FDF-2C18-3679-06F509870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46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740FA-4DC4-FC4D-9A93-2B584BFE7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Systemic Qualities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994DB8-CEFB-E125-0D2E-E00A4F1E3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3466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"</a:t>
            </a:r>
            <a:r>
              <a:rPr lang="en-US" i="1" dirty="0"/>
              <a:t>The strategies, tools, and practices that will deliver the requisite quality of service across the tiers and layers.</a:t>
            </a:r>
            <a:r>
              <a:rPr lang="en-US" dirty="0"/>
              <a:t>" </a:t>
            </a:r>
          </a:p>
          <a:p>
            <a:pPr marL="0" indent="0">
              <a:buNone/>
            </a:pPr>
            <a:r>
              <a:rPr lang="en-US" dirty="0"/>
              <a:t>--(</a:t>
            </a:r>
            <a:r>
              <a:rPr lang="en-US" dirty="0" err="1"/>
              <a:t>SunTone</a:t>
            </a:r>
            <a:r>
              <a:rPr lang="en-US" dirty="0"/>
              <a:t> Architecture Methodology page 11)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Manifest - </a:t>
            </a:r>
            <a:r>
              <a:rPr lang="en-US" dirty="0"/>
              <a:t>Addresses the qualities reflected in the end-user experience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Operational -</a:t>
            </a:r>
            <a:r>
              <a:rPr lang="en-US" dirty="0"/>
              <a:t> Addresses the qualities reflected in the execution of the system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Developmental - </a:t>
            </a:r>
            <a:r>
              <a:rPr lang="en-US" dirty="0"/>
              <a:t>Addresses the qualities </a:t>
            </a:r>
            <a:r>
              <a:rPr lang="en-US" dirty="0" err="1"/>
              <a:t>refected</a:t>
            </a:r>
            <a:r>
              <a:rPr lang="en-US" dirty="0"/>
              <a:t> in the planning, cost, and physical implementation of the system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Evolutionary - </a:t>
            </a:r>
            <a:r>
              <a:rPr lang="en-US" dirty="0"/>
              <a:t>Addresses the qualities reflected in the long-term ownership of the system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463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51ECC-BB22-3772-A84B-251D47D7B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the Architecture Workflow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5DF67C-9B65-5946-74A8-E9DCDD627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1383"/>
            <a:ext cx="10515600" cy="9562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Architecture model is essential to the creation of the Solution model: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36E322-3581-9109-C242-A4580BFBA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704" y="2807594"/>
            <a:ext cx="10252542" cy="270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267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D44DE-00C7-742B-6698-B63E02F2F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the Architecture Workflow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CEF465-5F9B-FCCB-F054-23E843E0B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Select an architecture type for the 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Create a detailed Deployment diagram for the architecturally significant use cases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Refine the Architecture model to satisfy the NFRs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Create and test the Architecture baseline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Document the technology choices in a tiers and layers Package diagram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Create an Architecture template from the final, detailed Deployment diagram</a:t>
            </a:r>
          </a:p>
        </p:txBody>
      </p:sp>
    </p:spTree>
    <p:extLst>
      <p:ext uri="{BB962C8B-B14F-4D97-AF65-F5344CB8AC3E}">
        <p14:creationId xmlns:p14="http://schemas.microsoft.com/office/powerpoint/2010/main" val="2295976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D10DA1E-F89A-E7F6-5F5A-A0FE3CBD60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25" y="1374070"/>
            <a:ext cx="9247031" cy="532368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9F768C-7FB6-08D7-A258-7E0A3C36F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Design Model</a:t>
            </a:r>
          </a:p>
        </p:txBody>
      </p:sp>
    </p:spTree>
    <p:extLst>
      <p:ext uri="{BB962C8B-B14F-4D97-AF65-F5344CB8AC3E}">
        <p14:creationId xmlns:p14="http://schemas.microsoft.com/office/powerpoint/2010/main" val="2520132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BD531-18A6-CB43-BC04-CBBFFC21E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Architecture Template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E1A95BC-35CF-C51D-CA0C-B11873E132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01" y="1690688"/>
            <a:ext cx="11284412" cy="3872985"/>
          </a:xfrm>
        </p:spPr>
      </p:pic>
    </p:spTree>
    <p:extLst>
      <p:ext uri="{BB962C8B-B14F-4D97-AF65-F5344CB8AC3E}">
        <p14:creationId xmlns:p14="http://schemas.microsoft.com/office/powerpoint/2010/main" val="4001670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2CF9A-B8DD-90D5-80B7-D8B80ACF2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DCF64-03AE-818D-CD6E-5F4E8F6D8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860" y="1464676"/>
            <a:ext cx="10897939" cy="5212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Upon Completion of this module, you should be able to: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Distinguish between architecture and design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Describe tiers, layers, and systemic qualities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Describe the Architecture workflow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Describe the diagrams of the key architecture views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Select the Architecture type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Create the Architecture workflow artifacts</a:t>
            </a:r>
          </a:p>
        </p:txBody>
      </p:sp>
    </p:spTree>
    <p:extLst>
      <p:ext uri="{BB962C8B-B14F-4D97-AF65-F5344CB8AC3E}">
        <p14:creationId xmlns:p14="http://schemas.microsoft.com/office/powerpoint/2010/main" val="2814926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5ED20-D760-D8F3-4863-DA9E15C9D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60242" cy="1325563"/>
          </a:xfrm>
        </p:spPr>
        <p:txBody>
          <a:bodyPr/>
          <a:lstStyle/>
          <a:p>
            <a:r>
              <a:rPr lang="en-US" dirty="0"/>
              <a:t>Example Solution Model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996E9A6-157D-E047-29FC-4C5033ABE5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39" y="1596979"/>
            <a:ext cx="10996936" cy="4895895"/>
          </a:xfrm>
        </p:spPr>
      </p:pic>
    </p:spTree>
    <p:extLst>
      <p:ext uri="{BB962C8B-B14F-4D97-AF65-F5344CB8AC3E}">
        <p14:creationId xmlns:p14="http://schemas.microsoft.com/office/powerpoint/2010/main" val="1832169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2797D-3D28-4A8F-932F-18514DB76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Architectural Views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306CE5-9904-745A-ED8B-EF723BB4D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448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views of the Architecture model take many forms. Some elements (such as risk mitigation plans) are documented with text. Others can be recorded using UML diagrams: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Package Diagrams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Component Diagrams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Deployment Diagrams</a:t>
            </a:r>
          </a:p>
        </p:txBody>
      </p:sp>
    </p:spTree>
    <p:extLst>
      <p:ext uri="{BB962C8B-B14F-4D97-AF65-F5344CB8AC3E}">
        <p14:creationId xmlns:p14="http://schemas.microsoft.com/office/powerpoint/2010/main" val="3512062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0FE5E8-38F5-2936-5F24-7575C93E5A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2"/>
          <a:stretch/>
        </p:blipFill>
        <p:spPr>
          <a:xfrm>
            <a:off x="4885970" y="2820473"/>
            <a:ext cx="6467830" cy="22924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A6D9A7-5C06-3A30-A421-BA1B1AC60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the Elements of a Package Diagram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A8A78-040A-0B70-DFED-A56542D80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357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An UML package diagram show dependencies between packages, which can hold any UML element</a:t>
            </a:r>
          </a:p>
          <a:p>
            <a:pPr marL="0" indent="0">
              <a:buNone/>
            </a:pPr>
            <a:r>
              <a:rPr lang="en-US" dirty="0"/>
              <a:t>The UML package notation: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package name an be placed in the body box or in the name box</a:t>
            </a:r>
          </a:p>
          <a:p>
            <a:pPr marL="0" indent="0">
              <a:buNone/>
            </a:pPr>
            <a:r>
              <a:rPr lang="en-US" dirty="0"/>
              <a:t>You can place any UML entity in a package, including other packages (nested containment)</a:t>
            </a:r>
          </a:p>
        </p:txBody>
      </p:sp>
    </p:spTree>
    <p:extLst>
      <p:ext uri="{BB962C8B-B14F-4D97-AF65-F5344CB8AC3E}">
        <p14:creationId xmlns:p14="http://schemas.microsoft.com/office/powerpoint/2010/main" val="1263034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6D9A7-5C06-3A30-A421-BA1B1AC60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Package Diagram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D12E2B1-25ED-1650-45CD-657915D3F3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2338" y="1367533"/>
            <a:ext cx="7727323" cy="5490467"/>
          </a:xfrm>
        </p:spPr>
      </p:pic>
    </p:spTree>
    <p:extLst>
      <p:ext uri="{BB962C8B-B14F-4D97-AF65-F5344CB8AC3E}">
        <p14:creationId xmlns:p14="http://schemas.microsoft.com/office/powerpoint/2010/main" val="1439066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6D9A7-5C06-3A30-A421-BA1B1AC60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Abstract Package Diagram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116A909-B542-11CE-8402-345F1B8099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927" y="1690687"/>
            <a:ext cx="5291304" cy="4284153"/>
          </a:xfrm>
        </p:spPr>
      </p:pic>
    </p:spTree>
    <p:extLst>
      <p:ext uri="{BB962C8B-B14F-4D97-AF65-F5344CB8AC3E}">
        <p14:creationId xmlns:p14="http://schemas.microsoft.com/office/powerpoint/2010/main" val="41807091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6D9A7-5C06-3A30-A421-BA1B1AC60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the Elements of a Component Diagram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F28D4CF-7C3A-F273-C0ED-E99426065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5696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UML Component Diagram is composed of the following elements: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540D22-9014-A0E8-B486-BE90FD10B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99" y="2446987"/>
            <a:ext cx="9681760" cy="404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3227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6D9A7-5C06-3A30-A421-BA1B1AC60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the Elements of a Component Diagram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F28D4CF-7C3A-F273-C0ED-E99426065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25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Notation for required interfaces in UML 2: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BA09FA-E53A-8C3E-584B-C195C8412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666" y="2453134"/>
            <a:ext cx="8857616" cy="355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027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6D9A7-5C06-3A30-A421-BA1B1AC60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the Elements of a Component Diagram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F28D4CF-7C3A-F273-C0ED-E99426065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25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Component notation in UML 2: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3EA6E5-5F01-F9B9-C09E-584D686D01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62" y="2453134"/>
            <a:ext cx="9448633" cy="395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365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6D9A7-5C06-3A30-A421-BA1B1AC60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a Component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F28D4CF-7C3A-F273-C0ED-E99426065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 component represents any software unit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 component can be large and abstract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 component can be small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 component might have an interface that it exports as a service to other components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 component can be a file, such as a source code file, an object file, a complex executable, a data file, HTML or media files, and so on</a:t>
            </a:r>
          </a:p>
        </p:txBody>
      </p:sp>
    </p:spTree>
    <p:extLst>
      <p:ext uri="{BB962C8B-B14F-4D97-AF65-F5344CB8AC3E}">
        <p14:creationId xmlns:p14="http://schemas.microsoft.com/office/powerpoint/2010/main" val="8532357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6D9A7-5C06-3A30-A421-BA1B1AC60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Components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F28D4CF-7C3A-F273-C0ED-E99426065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0545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component is any physical software unit: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626B45-5579-B81F-C5F9-1E5CA01CF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740" y="2331076"/>
            <a:ext cx="9336936" cy="413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72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92DCFE1-B165-6F8F-B8A6-F6D728E9C9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492" y="583503"/>
            <a:ext cx="8946525" cy="614663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0E04DE-9E1F-4905-3CC8-EF3924BEE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Map</a:t>
            </a:r>
          </a:p>
        </p:txBody>
      </p:sp>
    </p:spTree>
    <p:extLst>
      <p:ext uri="{BB962C8B-B14F-4D97-AF65-F5344CB8AC3E}">
        <p14:creationId xmlns:p14="http://schemas.microsoft.com/office/powerpoint/2010/main" val="18703233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6D9A7-5C06-3A30-A421-BA1B1AC60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Component Diagrams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F28D4CF-7C3A-F273-C0ED-E99426065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0772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Component Diagrams can show software dependencies. This example shows an RMI dependency: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E3B4EB-F974-46FF-2B36-42137D1E0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440" y="2833351"/>
            <a:ext cx="9216630" cy="277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875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6D9A7-5C06-3A30-A421-BA1B1AC60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Component Diagrams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F28D4CF-7C3A-F273-C0ED-E99426065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0772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Component diagrams an show software dependencies. This example shows a Web Service dependency: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77FD41-F27D-ED60-EA1F-27DC2B520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548" y="2707307"/>
            <a:ext cx="9216342" cy="276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905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6D9A7-5C06-3A30-A421-BA1B1AC60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Component Diagrams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F28D4CF-7C3A-F273-C0ED-E99426065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0772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Component Diagrams can represent build structures: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41C55C-9BB3-12F5-2845-72A0E4368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355" y="2329488"/>
            <a:ext cx="8201159" cy="390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9096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C57DE9D-2210-7522-610A-9FC49C6855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"/>
          <a:stretch/>
        </p:blipFill>
        <p:spPr>
          <a:xfrm>
            <a:off x="2046131" y="1225888"/>
            <a:ext cx="8527424" cy="536883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A6D9A7-5C06-3A30-A421-BA1B1AC60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the Elements of a Deployment Diagram</a:t>
            </a:r>
          </a:p>
        </p:txBody>
      </p:sp>
    </p:spTree>
    <p:extLst>
      <p:ext uri="{BB962C8B-B14F-4D97-AF65-F5344CB8AC3E}">
        <p14:creationId xmlns:p14="http://schemas.microsoft.com/office/powerpoint/2010/main" val="13927092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6D9A7-5C06-3A30-A421-BA1B1AC60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Purpose of a Deployment Diagram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F28D4CF-7C3A-F273-C0ED-E99426065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Hardware nodes can represent any type of physical hardware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Links between hardware nodes indicate connectivity and can include the communication protocol used between nodes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Software components are placed within hardware nodes to show the distribution of the software across the network</a:t>
            </a:r>
          </a:p>
        </p:txBody>
      </p:sp>
    </p:spTree>
    <p:extLst>
      <p:ext uri="{BB962C8B-B14F-4D97-AF65-F5344CB8AC3E}">
        <p14:creationId xmlns:p14="http://schemas.microsoft.com/office/powerpoint/2010/main" val="5752599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6D9A7-5C06-3A30-A421-BA1B1AC60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Deployment Diagrams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F28D4CF-7C3A-F273-C0ED-E99426065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6607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There are two forms: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 </a:t>
            </a:r>
            <a:r>
              <a:rPr lang="en-US" b="1" dirty="0"/>
              <a:t>descriptor</a:t>
            </a:r>
            <a:r>
              <a:rPr lang="en-US" dirty="0"/>
              <a:t> Deployment Diagram shows the fundamental hardware configuration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An </a:t>
            </a:r>
            <a:r>
              <a:rPr lang="en-US" b="1" dirty="0"/>
              <a:t>instance</a:t>
            </a:r>
            <a:r>
              <a:rPr lang="en-US" dirty="0"/>
              <a:t> Deployment Diagram shows a specific hardware configuration. For example: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C165C6-B966-C50D-677E-CF5759E71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274" y="3707463"/>
            <a:ext cx="4603247" cy="317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1024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6D9A7-5C06-3A30-A421-BA1B1AC60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the Architecture Type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F28D4CF-7C3A-F273-C0ED-E99426065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architecture you use depends on many factors, including: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platform constraints in the system requirements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modes of user interaction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persistence mechanism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Data and transactional integrity</a:t>
            </a:r>
          </a:p>
        </p:txBody>
      </p:sp>
    </p:spTree>
    <p:extLst>
      <p:ext uri="{BB962C8B-B14F-4D97-AF65-F5344CB8AC3E}">
        <p14:creationId xmlns:p14="http://schemas.microsoft.com/office/powerpoint/2010/main" val="16914101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6D9A7-5C06-3A30-A421-BA1B1AC60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the Architecture Type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F28D4CF-7C3A-F273-C0ED-E99426065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There are hundreds of successful software architectures. Here are a few common types: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Standalone Application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Client/Server (2-Tier) Application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N-Tier Applications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Web-Centric N-Tier Application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Enterprise N-Tier Application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0993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6D9A7-5C06-3A30-A421-BA1B1AC60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Standalone Applications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F28D4CF-7C3A-F273-C0ED-E99426065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27301"/>
            <a:ext cx="10515600" cy="18496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No external data sources (All application data exists on a file server)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No network communication (All application components exist on one machine)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4ABCF9-6478-6DD5-DAD6-7C517862F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48320"/>
            <a:ext cx="6000482" cy="295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643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6D9A7-5C06-3A30-A421-BA1B1AC60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Client/Server (2-Tier) Applications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F28D4CF-7C3A-F273-C0ED-E99426065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01344"/>
            <a:ext cx="10515600" cy="108980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Thick client (with business logic in the client tier)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Data store manages data integrity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E12EFD-B158-CF71-AEA1-011D5C9D4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949" y="1356656"/>
            <a:ext cx="6046871" cy="409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566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98AEE-33A0-3746-8A34-67A0B5364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Justifying the Need for the Architect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83A03-0B70-92A4-15D1-F5248ACAC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Why is it that software engineering is now employing people in this role? Because of two crucial changes: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Scale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Distribution</a:t>
            </a:r>
          </a:p>
        </p:txBody>
      </p:sp>
    </p:spTree>
    <p:extLst>
      <p:ext uri="{BB962C8B-B14F-4D97-AF65-F5344CB8AC3E}">
        <p14:creationId xmlns:p14="http://schemas.microsoft.com/office/powerpoint/2010/main" val="7327286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6D9A7-5C06-3A30-A421-BA1B1AC60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N-Tier Applications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F28D4CF-7C3A-F273-C0ED-E99426065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00036"/>
            <a:ext cx="10515600" cy="119283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Thin client (Business logic is in the application server)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Application Server manages data integrity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77477E-7FA1-5661-4A7A-7674E57AB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186" y="1237394"/>
            <a:ext cx="7153721" cy="404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002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6D9A7-5C06-3A30-A421-BA1B1AC60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_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F28D4CF-7C3A-F273-C0ED-E99426065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749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6D9A7-5C06-3A30-A421-BA1B1AC60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_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F28D4CF-7C3A-F273-C0ED-E99426065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813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6D9A7-5C06-3A30-A421-BA1B1AC60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Enterprise (N-Tier) Architecture Type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F28D4CF-7C3A-F273-C0ED-E99426065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4713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Two thin clients:</a:t>
            </a:r>
          </a:p>
          <a:p>
            <a:pPr lvl="1"/>
            <a:r>
              <a:rPr lang="en-US" dirty="0"/>
              <a:t>Web Browser for Internet users</a:t>
            </a:r>
          </a:p>
          <a:p>
            <a:pPr lvl="1"/>
            <a:r>
              <a:rPr lang="en-US" dirty="0"/>
              <a:t>GUI thin client for internet users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Web Application server provides presentation logic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Application server provides business logic</a:t>
            </a:r>
          </a:p>
        </p:txBody>
      </p:sp>
    </p:spTree>
    <p:extLst>
      <p:ext uri="{BB962C8B-B14F-4D97-AF65-F5344CB8AC3E}">
        <p14:creationId xmlns:p14="http://schemas.microsoft.com/office/powerpoint/2010/main" val="9597479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6D9A7-5C06-3A30-A421-BA1B1AC60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Hotel Reservation System Architecture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12BA76A-A6E6-136B-9166-B82E92F9C5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51" y="1256997"/>
            <a:ext cx="8857597" cy="5510320"/>
          </a:xfrm>
        </p:spPr>
      </p:pic>
    </p:spTree>
    <p:extLst>
      <p:ext uri="{BB962C8B-B14F-4D97-AF65-F5344CB8AC3E}">
        <p14:creationId xmlns:p14="http://schemas.microsoft.com/office/powerpoint/2010/main" val="34376102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AFDDE-BBAA-A289-C9CE-A5D586132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Detailed deployment Diagram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D9D36-AA6F-A4DB-19A8-3355DEF01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3803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Design the components for the architecturally significant use cases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Place design components into the Architecture Model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Draw the detailed Deployment Diagram from the merger of the design and infrastructure components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58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F3A35-7A76-D1E8-6FEA-E70551C2F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Detailed Deployment Diagram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536BB7-1CB1-5F4E-45AA-23C3A9A0E8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548" y="1275310"/>
            <a:ext cx="11101971" cy="5486097"/>
          </a:xfrm>
        </p:spPr>
      </p:pic>
    </p:spTree>
    <p:extLst>
      <p:ext uri="{BB962C8B-B14F-4D97-AF65-F5344CB8AC3E}">
        <p14:creationId xmlns:p14="http://schemas.microsoft.com/office/powerpoint/2010/main" val="150736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04848-39B8-96BF-E5F3-37B629BB8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Architecture Template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AA70F-C96F-E3D8-9851-22F88FC4D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Strip the detailed Deployment Diagram to just one set of Design components: Boundary, Service, and Entity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Replace the name of the Design Component with the type (for example, </a:t>
            </a:r>
            <a:r>
              <a:rPr lang="en-US" b="1" dirty="0" err="1"/>
              <a:t>ResvSvcImpl_Stub</a:t>
            </a:r>
            <a:r>
              <a:rPr lang="en-US" b="1" dirty="0"/>
              <a:t> </a:t>
            </a:r>
            <a:r>
              <a:rPr lang="en-US" dirty="0"/>
              <a:t>become </a:t>
            </a:r>
            <a:r>
              <a:rPr lang="en-US" b="1" dirty="0" err="1">
                <a:solidFill>
                  <a:srgbClr val="FF0000"/>
                </a:solidFill>
              </a:rPr>
              <a:t>Service</a:t>
            </a:r>
            <a:r>
              <a:rPr lang="en-US" b="1" dirty="0" err="1"/>
              <a:t>Impl_Stub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3830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9DE3E-0E82-D4CC-5D35-A4548BDA3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Architecture Template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0C368B-9E25-9EC2-E607-F33C86D531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818" y="1390918"/>
            <a:ext cx="11277140" cy="5391317"/>
          </a:xfrm>
        </p:spPr>
      </p:pic>
    </p:spTree>
    <p:extLst>
      <p:ext uri="{BB962C8B-B14F-4D97-AF65-F5344CB8AC3E}">
        <p14:creationId xmlns:p14="http://schemas.microsoft.com/office/powerpoint/2010/main" val="30978328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E6C92-3DB6-DFEF-B812-6AA884489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Tier an Layers Package Diagram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19A47-A1FC-D188-7090-973F9E5EA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each tier: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Determine what application components exist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Determine what technology APIs, communication protocols, or specifications are required that the components require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Determine which container products to use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Determine which operating system to use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Determine what hardware to use</a:t>
            </a:r>
          </a:p>
        </p:txBody>
      </p:sp>
    </p:spTree>
    <p:extLst>
      <p:ext uri="{BB962C8B-B14F-4D97-AF65-F5344CB8AC3E}">
        <p14:creationId xmlns:p14="http://schemas.microsoft.com/office/powerpoint/2010/main" val="2916820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CED4A-9239-8586-3C10-5F1AA6A0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Risks Associated with Large-Scale, Distributed Enterprise Systems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412A66-8AB9-0010-8F7E-E18CF3256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64795" cy="14612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Minimally distributed systems (such as client-server)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0D34AF-67CC-EBA8-AFBA-FC772E4BF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046" y="2508402"/>
            <a:ext cx="6965686" cy="391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6920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EB426-0B19-3E34-C5D8-96552CF7B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Tiers and Layers Diagram for the </a:t>
            </a:r>
            <a:r>
              <a:rPr lang="en-US" dirty="0" err="1"/>
              <a:t>HotelApp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2B8A20-0A0F-B0CD-30DA-BC8C3DEBB7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9859" y="1260614"/>
            <a:ext cx="9324304" cy="5696418"/>
          </a:xfrm>
        </p:spPr>
      </p:pic>
    </p:spTree>
    <p:extLst>
      <p:ext uri="{BB962C8B-B14F-4D97-AF65-F5344CB8AC3E}">
        <p14:creationId xmlns:p14="http://schemas.microsoft.com/office/powerpoint/2010/main" val="17680432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E88CA-420C-E11B-D71F-7AB723437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Tiers and Layers Diagram for the Hotel System's Web Presence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EC199C-2032-0311-8572-0F37FD5259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70789"/>
            <a:ext cx="9890975" cy="5072567"/>
          </a:xfrm>
        </p:spPr>
      </p:pic>
    </p:spTree>
    <p:extLst>
      <p:ext uri="{BB962C8B-B14F-4D97-AF65-F5344CB8AC3E}">
        <p14:creationId xmlns:p14="http://schemas.microsoft.com/office/powerpoint/2010/main" val="10953856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A0B05-E473-DDF7-4B45-FEB20BE76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DD14E-E49C-E510-1D9A-1960E6BB6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Difference between architecture and design</a:t>
            </a:r>
          </a:p>
          <a:p>
            <a:pPr lvl="1"/>
            <a:r>
              <a:rPr lang="en-US" dirty="0"/>
              <a:t>Design produce components to implement a use case</a:t>
            </a:r>
          </a:p>
          <a:p>
            <a:pPr lvl="1"/>
            <a:r>
              <a:rPr lang="en-US" dirty="0"/>
              <a:t>Architecture provides a template into which the designed components are realized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You can model the architecture using:</a:t>
            </a:r>
          </a:p>
          <a:p>
            <a:pPr lvl="1"/>
            <a:r>
              <a:rPr lang="en-US" dirty="0"/>
              <a:t>Deployment Diagrams</a:t>
            </a:r>
          </a:p>
          <a:p>
            <a:pPr lvl="1"/>
            <a:r>
              <a:rPr lang="en-US" dirty="0"/>
              <a:t>Components Diagrams</a:t>
            </a:r>
          </a:p>
          <a:p>
            <a:pPr lvl="1"/>
            <a:r>
              <a:rPr lang="en-US" dirty="0"/>
              <a:t>Packages</a:t>
            </a:r>
          </a:p>
          <a:p>
            <a:pPr lvl="1"/>
            <a:r>
              <a:rPr lang="en-US" dirty="0"/>
              <a:t>Tiers an Layers</a:t>
            </a:r>
          </a:p>
        </p:txBody>
      </p:sp>
    </p:spTree>
    <p:extLst>
      <p:ext uri="{BB962C8B-B14F-4D97-AF65-F5344CB8AC3E}">
        <p14:creationId xmlns:p14="http://schemas.microsoft.com/office/powerpoint/2010/main" val="3058095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7AA9CFC-A760-5237-8A09-F03BA6FD7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015" y="1252805"/>
            <a:ext cx="10056120" cy="55818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CCED4A-9239-8586-3C10-5F1AA6A0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Risks Associated with Large-Scale, Distributed Enterprise Systems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412A66-8AB9-0010-8F7E-E18CF3256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64795" cy="14612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Highly distributed systems</a:t>
            </a:r>
          </a:p>
        </p:txBody>
      </p:sp>
      <p:sp>
        <p:nvSpPr>
          <p:cNvPr id="9" name="Callout: Line 8">
            <a:extLst>
              <a:ext uri="{FF2B5EF4-FFF2-40B4-BE49-F238E27FC236}">
                <a16:creationId xmlns:a16="http://schemas.microsoft.com/office/drawing/2014/main" id="{F479C567-25CA-F400-0842-10219ADA2AEA}"/>
              </a:ext>
            </a:extLst>
          </p:cNvPr>
          <p:cNvSpPr/>
          <p:nvPr/>
        </p:nvSpPr>
        <p:spPr>
          <a:xfrm flipH="1">
            <a:off x="3825024" y="5950039"/>
            <a:ext cx="721217" cy="231820"/>
          </a:xfrm>
          <a:prstGeom prst="borderCallout1">
            <a:avLst>
              <a:gd name="adj1" fmla="val 18750"/>
              <a:gd name="adj2" fmla="val -8333"/>
              <a:gd name="adj3" fmla="val -545976"/>
              <a:gd name="adj4" fmla="val -882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Web</a:t>
            </a:r>
          </a:p>
        </p:txBody>
      </p:sp>
      <p:sp>
        <p:nvSpPr>
          <p:cNvPr id="10" name="Callout: Line 9">
            <a:extLst>
              <a:ext uri="{FF2B5EF4-FFF2-40B4-BE49-F238E27FC236}">
                <a16:creationId xmlns:a16="http://schemas.microsoft.com/office/drawing/2014/main" id="{4A5DB689-5009-8A32-7841-B1255076E2A7}"/>
              </a:ext>
            </a:extLst>
          </p:cNvPr>
          <p:cNvSpPr/>
          <p:nvPr/>
        </p:nvSpPr>
        <p:spPr>
          <a:xfrm flipH="1">
            <a:off x="5087153" y="5950039"/>
            <a:ext cx="1159100" cy="231820"/>
          </a:xfrm>
          <a:prstGeom prst="borderCallout1">
            <a:avLst>
              <a:gd name="adj1" fmla="val 18750"/>
              <a:gd name="adj2" fmla="val -8333"/>
              <a:gd name="adj3" fmla="val -479309"/>
              <a:gd name="adj4" fmla="val 16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Business</a:t>
            </a:r>
          </a:p>
        </p:txBody>
      </p:sp>
      <p:sp>
        <p:nvSpPr>
          <p:cNvPr id="11" name="Callout: Line 10">
            <a:extLst>
              <a:ext uri="{FF2B5EF4-FFF2-40B4-BE49-F238E27FC236}">
                <a16:creationId xmlns:a16="http://schemas.microsoft.com/office/drawing/2014/main" id="{5145D5E4-6538-BA45-2A33-6E78B25CFC57}"/>
              </a:ext>
            </a:extLst>
          </p:cNvPr>
          <p:cNvSpPr/>
          <p:nvPr/>
        </p:nvSpPr>
        <p:spPr>
          <a:xfrm flipH="1">
            <a:off x="7645761" y="5950039"/>
            <a:ext cx="1352284" cy="231820"/>
          </a:xfrm>
          <a:prstGeom prst="borderCallout1">
            <a:avLst>
              <a:gd name="adj1" fmla="val 13194"/>
              <a:gd name="adj2" fmla="val 98333"/>
              <a:gd name="adj3" fmla="val -495975"/>
              <a:gd name="adj4" fmla="val 1257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Integration</a:t>
            </a:r>
          </a:p>
        </p:txBody>
      </p:sp>
    </p:spTree>
    <p:extLst>
      <p:ext uri="{BB962C8B-B14F-4D97-AF65-F5344CB8AC3E}">
        <p14:creationId xmlns:p14="http://schemas.microsoft.com/office/powerpoint/2010/main" val="340865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CED4A-9239-8586-3C10-5F1AA6A0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Distinguishing between Architecture &amp;Design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412A66-8AB9-0010-8F7E-E18CF3256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64795" cy="67287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table below shows how architects differ from designers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CBA9C5-CFA7-3385-F07B-0D9C610C15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285675"/>
            <a:ext cx="10587012" cy="394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54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CED4A-9239-8586-3C10-5F1AA6A0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Architectural Principles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4FDCAA-C52C-72A7-1ACE-C2D0A95F0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Separation of Concerns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Dependency Inversion Principle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Separate volatile from stable components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Use component and interfaces simple and clear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Keep remote component interfaces coarse-grained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091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EE4FF-9964-C662-E755-26520ED6E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Dependency Inversion Principle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C65179-0644-804C-9D5E-1E84B7698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009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"</a:t>
            </a:r>
            <a:r>
              <a:rPr lang="en-US" i="1" dirty="0"/>
              <a:t>Depend on abstractions. Do not depend on concretions.</a:t>
            </a:r>
            <a:r>
              <a:rPr lang="en-US" dirty="0"/>
              <a:t>" </a:t>
            </a:r>
          </a:p>
          <a:p>
            <a:pPr marL="0" indent="0">
              <a:buNone/>
            </a:pPr>
            <a:r>
              <a:rPr lang="en-US" dirty="0"/>
              <a:t>-- (</a:t>
            </a:r>
            <a:r>
              <a:rPr lang="en-US" dirty="0" err="1"/>
              <a:t>Knoernschild</a:t>
            </a:r>
            <a:r>
              <a:rPr lang="en-US" dirty="0"/>
              <a:t> page 12)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5FFCA0-ED26-C7B9-B799-FE34BEBC1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57" y="2796965"/>
            <a:ext cx="9656417" cy="408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93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1141</Words>
  <Application>Microsoft Office PowerPoint</Application>
  <PresentationFormat>Widescreen</PresentationFormat>
  <Paragraphs>166</Paragraphs>
  <Slides>52</Slides>
  <Notes>0</Notes>
  <HiddenSlides>6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Calibri</vt:lpstr>
      <vt:lpstr>Calibri Light</vt:lpstr>
      <vt:lpstr>Wingdings</vt:lpstr>
      <vt:lpstr>Office Theme</vt:lpstr>
      <vt:lpstr>Module 11:</vt:lpstr>
      <vt:lpstr>Objectives</vt:lpstr>
      <vt:lpstr>Process Map</vt:lpstr>
      <vt:lpstr>Justifying the Need for the Architect Role</vt:lpstr>
      <vt:lpstr>Risks Associated with Large-Scale, Distributed Enterprise Systems</vt:lpstr>
      <vt:lpstr>Risks Associated with Large-Scale, Distributed Enterprise Systems</vt:lpstr>
      <vt:lpstr>Distinguishing between Architecture &amp;Design</vt:lpstr>
      <vt:lpstr>Architectural Principles</vt:lpstr>
      <vt:lpstr>Dependency Inversion Principle</vt:lpstr>
      <vt:lpstr>Architectural Patterns and Design Patterns</vt:lpstr>
      <vt:lpstr>PowerPoint Presentation</vt:lpstr>
      <vt:lpstr>PowerPoint Presentation</vt:lpstr>
      <vt:lpstr>PowerPoint Presentation</vt:lpstr>
      <vt:lpstr>PowerPoint Presentation</vt:lpstr>
      <vt:lpstr>Systemic Qualities</vt:lpstr>
      <vt:lpstr>Exploring the Architecture Workflow</vt:lpstr>
      <vt:lpstr>Introducing the Architecture Workflow</vt:lpstr>
      <vt:lpstr>Example Design Model</vt:lpstr>
      <vt:lpstr>Example Architecture Template</vt:lpstr>
      <vt:lpstr>Example Solution Model</vt:lpstr>
      <vt:lpstr>Architectural Views</vt:lpstr>
      <vt:lpstr>Identifying the Elements of a Package Diagram</vt:lpstr>
      <vt:lpstr>Example Package Diagram</vt:lpstr>
      <vt:lpstr>An Abstract Package Diagram</vt:lpstr>
      <vt:lpstr>Identifying the Elements of a Component Diagram</vt:lpstr>
      <vt:lpstr>Identifying the Elements of a Component Diagram</vt:lpstr>
      <vt:lpstr>Identifying the Elements of a Component Diagram</vt:lpstr>
      <vt:lpstr>Characteristics of a Component</vt:lpstr>
      <vt:lpstr>Types of Components</vt:lpstr>
      <vt:lpstr>Example Component Diagrams</vt:lpstr>
      <vt:lpstr>Example Component Diagrams</vt:lpstr>
      <vt:lpstr>Example Component Diagrams</vt:lpstr>
      <vt:lpstr>Identifying the Elements of a Deployment Diagram</vt:lpstr>
      <vt:lpstr>The Purpose of a Deployment Diagram</vt:lpstr>
      <vt:lpstr>Types of Deployment Diagrams</vt:lpstr>
      <vt:lpstr>Selecting the Architecture Type</vt:lpstr>
      <vt:lpstr>Selecting the Architecture Type</vt:lpstr>
      <vt:lpstr>Standalone Applications</vt:lpstr>
      <vt:lpstr>Client/Server (2-Tier) Applications</vt:lpstr>
      <vt:lpstr>N-Tier Applications</vt:lpstr>
      <vt:lpstr>_</vt:lpstr>
      <vt:lpstr>_</vt:lpstr>
      <vt:lpstr>Enterprise (N-Tier) Architecture Type</vt:lpstr>
      <vt:lpstr>Hotel Reservation System Architecture</vt:lpstr>
      <vt:lpstr>Creating The Detailed deployment Diagram</vt:lpstr>
      <vt:lpstr>Example Detailed Deployment Diagram</vt:lpstr>
      <vt:lpstr>Creating the Architecture Template</vt:lpstr>
      <vt:lpstr>Example Architecture Template</vt:lpstr>
      <vt:lpstr>Creating the Tier an Layers Package Diagram</vt:lpstr>
      <vt:lpstr>Tiers and Layers Diagram for the HotelApp</vt:lpstr>
      <vt:lpstr>Tiers and Layers Diagram for the Hotel System's Web Presence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2:</dc:title>
  <dc:creator>Staff05</dc:creator>
  <cp:lastModifiedBy>Staff05</cp:lastModifiedBy>
  <cp:revision>180</cp:revision>
  <dcterms:created xsi:type="dcterms:W3CDTF">2023-06-06T21:05:32Z</dcterms:created>
  <dcterms:modified xsi:type="dcterms:W3CDTF">2023-06-09T03:58:14Z</dcterms:modified>
</cp:coreProperties>
</file>