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06" r:id="rId6"/>
    <p:sldId id="29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9" r:id="rId18"/>
    <p:sldId id="311" r:id="rId19"/>
    <p:sldId id="310" r:id="rId20"/>
    <p:sldId id="312" r:id="rId21"/>
    <p:sldId id="272" r:id="rId22"/>
    <p:sldId id="314" r:id="rId23"/>
    <p:sldId id="313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9" r:id="rId47"/>
    <p:sldId id="337" r:id="rId48"/>
    <p:sldId id="338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Introducing the Architectural 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C3846C-E7DD-8E2C-6C61-38B9BF6D3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1176281"/>
            <a:ext cx="8512936" cy="56018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Listeners as Controller Elements</a:t>
            </a:r>
          </a:p>
        </p:txBody>
      </p:sp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MVC Pattern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MVC separates Views and Controllers from the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59DA9-4DDE-B52A-58BB-9FC86849E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52" y="2278487"/>
            <a:ext cx="8394477" cy="44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MVC Component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MVC groups Service and Entity components into a single component call Model: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647D4-00D2-2607-20FB-B66E98044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7" y="2493148"/>
            <a:ext cx="7261919" cy="43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 of the MVC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2625-8985-D990-7BD8-62C4715F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views can be used on the same data: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5E19F-FB3F-4A59-ADBD-2400CB7B3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15" y="2265212"/>
            <a:ext cx="7844106" cy="45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Tiers and Layers Package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7208C7-1A0E-86CD-825F-6B6430EAC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/>
          <a:stretch/>
        </p:blipFill>
        <p:spPr>
          <a:xfrm>
            <a:off x="2861088" y="1120463"/>
            <a:ext cx="7096868" cy="5737537"/>
          </a:xfrm>
        </p:spPr>
      </p:pic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Exploring Web User Interfaces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DEAB1-0384-28D9-F1B4-740FBBA0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Web UI provides a browser-based user interface. Web UIs have the following characteristics: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Perform a few large user actions (HTTP requests)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 single use case is usually broken into multiple screens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often a single path through the screens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Only one screen is usually open at a time</a:t>
            </a:r>
          </a:p>
        </p:txBody>
      </p:sp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UI Screen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E01AE-59B5-364B-ECF9-AFA8CBE5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Web UI trends to be constructed as a sequence of related screens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screen is a hierarchy of UI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Web UI screen presents the user’s view of the domain model as well as presents the user’s action controls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rare that a screen can be reused by multiple use cases</a:t>
            </a:r>
          </a:p>
        </p:txBody>
      </p:sp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Web Page 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60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Create a Reservation Online (E5) use case can be viewed as a sequence of Web UI screens: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4B9E42-AC08-A290-6356-7145D6E7B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1" y="2691685"/>
            <a:ext cx="8936865" cy="42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UI Event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7ABEB-604E-A35F-8326-184204E3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 events can be handled by </a:t>
            </a:r>
            <a:r>
              <a:rPr lang="en-US" dirty="0" err="1"/>
              <a:t>JavaScript</a:t>
            </a:r>
            <a:r>
              <a:rPr lang="en-US" baseline="30000" dirty="0" err="1"/>
              <a:t>TM</a:t>
            </a:r>
            <a:endParaRPr lang="en-US" baseline="30000" dirty="0"/>
          </a:p>
          <a:p>
            <a:r>
              <a:rPr lang="en-US" dirty="0"/>
              <a:t>Macro events are handled as HTTP requests from the web browser to the server </a:t>
            </a:r>
          </a:p>
        </p:txBody>
      </p:sp>
    </p:spTree>
    <p:extLst>
      <p:ext uri="{BB962C8B-B14F-4D97-AF65-F5344CB8AC3E}">
        <p14:creationId xmlns:p14="http://schemas.microsoft.com/office/powerpoint/2010/main" val="64562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WebMVC</a:t>
            </a:r>
            <a:r>
              <a:rPr lang="en-US" dirty="0"/>
              <a:t> Pattern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9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WebMVC</a:t>
            </a:r>
            <a:r>
              <a:rPr lang="en-US" dirty="0"/>
              <a:t> is based on MVC, but with no Model to View update: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4A22E-3A50-0EDE-E181-D2612015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3" y="2305317"/>
            <a:ext cx="9526987" cy="44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9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concepts of the Client and Presentation Tiers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thee concepts of the Business Tiers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concept of the Resource and Integration Tiers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Describe the concept of the Solution Model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WebMVC</a:t>
            </a:r>
            <a:r>
              <a:rPr lang="en-US" dirty="0"/>
              <a:t> Pattern Component Types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AA0FA-A091-8DC6-87CB-D19A00ED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8" y="1336070"/>
            <a:ext cx="7650051" cy="5372423"/>
          </a:xfrm>
        </p:spPr>
      </p:pic>
    </p:spTree>
    <p:extLst>
      <p:ext uri="{BB962C8B-B14F-4D97-AF65-F5344CB8AC3E}">
        <p14:creationId xmlns:p14="http://schemas.microsoft.com/office/powerpoint/2010/main" val="414580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WebMVC</a:t>
            </a:r>
            <a:r>
              <a:rPr lang="en-US" dirty="0"/>
              <a:t> Pattern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7ABEB-604E-A35F-8326-184204E3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2 architecture use these component:</a:t>
            </a:r>
          </a:p>
          <a:p>
            <a:r>
              <a:rPr lang="en-US" dirty="0"/>
              <a:t>Java servlets act as a Controller to process HTTP requests:</a:t>
            </a:r>
          </a:p>
          <a:p>
            <a:r>
              <a:rPr lang="en-US" dirty="0"/>
              <a:t>Verify the HTML form data</a:t>
            </a:r>
          </a:p>
          <a:p>
            <a:r>
              <a:rPr lang="en-US" dirty="0"/>
              <a:t>Update the business Model</a:t>
            </a:r>
          </a:p>
          <a:p>
            <a:r>
              <a:rPr lang="en-US" dirty="0"/>
              <a:t>Select and dispatch to the next View</a:t>
            </a:r>
          </a:p>
          <a:p>
            <a:r>
              <a:rPr lang="en-US" dirty="0" err="1"/>
              <a:t>JavaServer</a:t>
            </a:r>
            <a:r>
              <a:rPr lang="en-US" dirty="0"/>
              <a:t> </a:t>
            </a:r>
            <a:r>
              <a:rPr lang="en-US" dirty="0" err="1"/>
              <a:t>Pages</a:t>
            </a:r>
            <a:r>
              <a:rPr lang="en-US" baseline="30000" dirty="0" err="1"/>
              <a:t>TM</a:t>
            </a:r>
            <a:r>
              <a:rPr lang="en-US" dirty="0"/>
              <a:t> (JSP) technology acts as the View that are sent to the user</a:t>
            </a:r>
          </a:p>
          <a:p>
            <a:r>
              <a:rPr lang="en-US" dirty="0"/>
              <a:t>Java technology classes (whether local or distributed) act as the Model for the business services and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Tiers and Layers Package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48BE1-9FD4-26EA-1C08-B4D248EAB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48" y="1027905"/>
            <a:ext cx="8332551" cy="5623615"/>
          </a:xfrm>
        </p:spPr>
      </p:pic>
    </p:spTree>
    <p:extLst>
      <p:ext uri="{BB962C8B-B14F-4D97-AF65-F5344CB8AC3E}">
        <p14:creationId xmlns:p14="http://schemas.microsoft.com/office/powerpoint/2010/main" val="32728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Business Tier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7ABEB-604E-A35F-8326-184204E33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Business tier primarily contains: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Entity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Service Components</a:t>
            </a:r>
          </a:p>
          <a:p>
            <a:pPr lvl="1"/>
            <a:r>
              <a:rPr lang="en-US" dirty="0"/>
              <a:t>Perform validation of business rules</a:t>
            </a:r>
          </a:p>
          <a:p>
            <a:pPr lvl="1"/>
            <a:r>
              <a:rPr lang="en-US" dirty="0"/>
              <a:t>Perform update on the entity components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Business tier may be accessed by: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Local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Remote components, for example:</a:t>
            </a:r>
          </a:p>
          <a:p>
            <a:pPr lvl="1"/>
            <a:r>
              <a:rPr lang="en-US" dirty="0"/>
              <a:t>Remote Method Invocation (RMI)</a:t>
            </a:r>
          </a:p>
          <a:p>
            <a:pPr lvl="1"/>
            <a:r>
              <a:rPr lang="en-US" dirty="0"/>
              <a:t>Web Service protocols </a:t>
            </a:r>
          </a:p>
        </p:txBody>
      </p:sp>
    </p:spTree>
    <p:extLst>
      <p:ext uri="{BB962C8B-B14F-4D97-AF65-F5344CB8AC3E}">
        <p14:creationId xmlns:p14="http://schemas.microsoft.com/office/powerpoint/2010/main" val="402195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0BB8-D6B5-DF10-996D-4518208D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Access to a Service Component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0257-27AD-A123-6C52-B0AFC356A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1582382"/>
            <a:ext cx="9556123" cy="4633818"/>
          </a:xfrm>
        </p:spPr>
      </p:pic>
    </p:spTree>
    <p:extLst>
      <p:ext uri="{BB962C8B-B14F-4D97-AF65-F5344CB8AC3E}">
        <p14:creationId xmlns:p14="http://schemas.microsoft.com/office/powerpoint/2010/main" val="151682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F189-35ED-7840-21A9-5321F839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Dependency Inversion Principle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DDD02-DA3F-F05A-D437-F2D4120E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8" y="1442434"/>
            <a:ext cx="10021571" cy="4769526"/>
          </a:xfrm>
        </p:spPr>
      </p:pic>
    </p:spTree>
    <p:extLst>
      <p:ext uri="{BB962C8B-B14F-4D97-AF65-F5344CB8AC3E}">
        <p14:creationId xmlns:p14="http://schemas.microsoft.com/office/powerpoint/2010/main" val="295760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2857-C2B6-6F0D-84F7-0D0E1F6D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Abstract Version of Accessing a Remote Service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4E8CF-58F9-A573-913A-F2827AE39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8" y="1690688"/>
            <a:ext cx="10020779" cy="4434581"/>
          </a:xfrm>
        </p:spPr>
      </p:pic>
    </p:spTree>
    <p:extLst>
      <p:ext uri="{BB962C8B-B14F-4D97-AF65-F5344CB8AC3E}">
        <p14:creationId xmlns:p14="http://schemas.microsoft.com/office/powerpoint/2010/main" val="1741728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06B9-39D3-832B-6F93-816510C5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 Remote Service using RMI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5305B-88E9-5BFE-5001-57FD1DD56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6" y="1532586"/>
            <a:ext cx="11132922" cy="4005329"/>
          </a:xfrm>
        </p:spPr>
      </p:pic>
    </p:spTree>
    <p:extLst>
      <p:ext uri="{BB962C8B-B14F-4D97-AF65-F5344CB8AC3E}">
        <p14:creationId xmlns:p14="http://schemas.microsoft.com/office/powerpoint/2010/main" val="397114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30229-6E6F-9F65-6A0A-E41626CB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RMI uses Serialization to pass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9AEEA-9389-8733-CC37-66D9F5E55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27" y="1545465"/>
            <a:ext cx="11040873" cy="4546242"/>
          </a:xfrm>
        </p:spPr>
      </p:pic>
    </p:spTree>
    <p:extLst>
      <p:ext uri="{BB962C8B-B14F-4D97-AF65-F5344CB8AC3E}">
        <p14:creationId xmlns:p14="http://schemas.microsoft.com/office/powerpoint/2010/main" val="392776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E879-410D-5865-06D2-4701619A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RMI Registry stores Stubs for Remote Lookup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C71DE-4B2F-EBC5-BCB5-6426EBF59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690688"/>
            <a:ext cx="10727027" cy="5126325"/>
          </a:xfrm>
        </p:spPr>
      </p:pic>
    </p:spTree>
    <p:extLst>
      <p:ext uri="{BB962C8B-B14F-4D97-AF65-F5344CB8AC3E}">
        <p14:creationId xmlns:p14="http://schemas.microsoft.com/office/powerpoint/2010/main" val="381164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F3A628-CCAD-B405-90B6-C44DE5F78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62" y="1027906"/>
            <a:ext cx="5153744" cy="11717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CE202-F305-5BC6-B3E1-A306B50FC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92" y="2199645"/>
            <a:ext cx="8076878" cy="42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535CF-3B0C-930D-7331-C6645EE99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8" y="1233491"/>
            <a:ext cx="7830355" cy="54888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DE6A6-02A9-10B7-0726-965F51DA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8696" cy="1325563"/>
          </a:xfrm>
        </p:spPr>
        <p:txBody>
          <a:bodyPr/>
          <a:lstStyle/>
          <a:p>
            <a:r>
              <a:rPr lang="en-US" dirty="0"/>
              <a:t>Overview of the Detailed Deployment Diagram</a:t>
            </a:r>
          </a:p>
        </p:txBody>
      </p:sp>
    </p:spTree>
    <p:extLst>
      <p:ext uri="{BB962C8B-B14F-4D97-AF65-F5344CB8AC3E}">
        <p14:creationId xmlns:p14="http://schemas.microsoft.com/office/powerpoint/2010/main" val="199551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6611-CE20-F1F4-FA38-63F7C486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DCAED-2ACC-56F4-D956-C8A10BF6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1274761"/>
            <a:ext cx="6465194" cy="5489518"/>
          </a:xfrm>
        </p:spPr>
      </p:pic>
    </p:spTree>
    <p:extLst>
      <p:ext uri="{BB962C8B-B14F-4D97-AF65-F5344CB8AC3E}">
        <p14:creationId xmlns:p14="http://schemas.microsoft.com/office/powerpoint/2010/main" val="3411999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96C9-E87C-864F-FD8A-FF33A801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the Resource 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C1B5-09B1-70FB-CB84-3790C6A6B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Resource tier includes: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Database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Web Service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Enterprise Information System (EIS)</a:t>
            </a:r>
          </a:p>
        </p:txBody>
      </p:sp>
    </p:spTree>
    <p:extLst>
      <p:ext uri="{BB962C8B-B14F-4D97-AF65-F5344CB8AC3E}">
        <p14:creationId xmlns:p14="http://schemas.microsoft.com/office/powerpoint/2010/main" val="222272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D7BD-5F70-7F65-6CC2-650CB762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Object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1CA8-0AD7-005C-8131-DB58124F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Persistence is “</a:t>
            </a:r>
            <a:r>
              <a:rPr lang="en-US" i="1" dirty="0"/>
              <a:t>The property of an object by which its existence transcends time and space.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-- (</a:t>
            </a:r>
            <a:r>
              <a:rPr lang="en-US" dirty="0" err="1"/>
              <a:t>Booch</a:t>
            </a:r>
            <a:r>
              <a:rPr lang="en-US" dirty="0"/>
              <a:t> OOAD with Apps page 517)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persistence object 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 object that exists beyond the time span of a single execution of the application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 object that is stored independently of the address space of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75972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D934-0B28-C431-8CF7-EA368A96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E307D-A85F-67CE-6951-4948F5668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are a few of the persistence issues that must be addressed: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Type of data storage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Database schema that maps to the Domain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Integration components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CRUD operations: Create, Retrieve, Update, and Delete</a:t>
            </a:r>
          </a:p>
        </p:txBody>
      </p:sp>
    </p:spTree>
    <p:extLst>
      <p:ext uri="{BB962C8B-B14F-4D97-AF65-F5344CB8AC3E}">
        <p14:creationId xmlns:p14="http://schemas.microsoft.com/office/powerpoint/2010/main" val="842459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B448-57BB-959D-F064-E3BA887E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Database Schema for the Domain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C3FA3-7F40-D1F6-B275-57EF7750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Defining the database schema is usually done in two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logical Entity-Relationship (ER) diagram contains:</a:t>
            </a:r>
          </a:p>
          <a:p>
            <a:pPr lvl="1"/>
            <a:r>
              <a:rPr lang="en-US" dirty="0"/>
              <a:t>The OO entities as tables</a:t>
            </a:r>
          </a:p>
          <a:p>
            <a:pPr lvl="1"/>
            <a:r>
              <a:rPr lang="en-US" dirty="0"/>
              <a:t>The OO entities attributes as field within the tables</a:t>
            </a:r>
          </a:p>
          <a:p>
            <a:pPr lvl="1"/>
            <a:r>
              <a:rPr lang="en-US" dirty="0"/>
              <a:t>The OO associations as relationships between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physical ER diagram takes the logical diagram and adds:</a:t>
            </a:r>
          </a:p>
          <a:p>
            <a:pPr lvl="1"/>
            <a:r>
              <a:rPr lang="en-US" dirty="0"/>
              <a:t>Data types on fields</a:t>
            </a:r>
          </a:p>
          <a:p>
            <a:pPr lvl="1"/>
            <a:r>
              <a:rPr lang="en-US" dirty="0"/>
              <a:t>Indexes on tables</a:t>
            </a:r>
          </a:p>
          <a:p>
            <a:pPr lvl="1"/>
            <a:r>
              <a:rPr lang="en-US" dirty="0"/>
              <a:t>Data integrity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2595506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F4F3-4518-23AA-7A08-BC3934A3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Database Schema for the Domain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BEC6D-4E71-AEC4-9834-1C658D0FD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strategy for converting the Domain Model into a logical ER diagram 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each class into a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Specify the primary key for each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association multiplicity to determine the type of ER association</a:t>
            </a:r>
          </a:p>
        </p:txBody>
      </p:sp>
    </p:spTree>
    <p:extLst>
      <p:ext uri="{BB962C8B-B14F-4D97-AF65-F5344CB8AC3E}">
        <p14:creationId xmlns:p14="http://schemas.microsoft.com/office/powerpoint/2010/main" val="252296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BCE9-EABE-83E4-C4E3-FF39DF2F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HRS Domain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37F0-9AD8-0D55-0A7C-2DDF7ECB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12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example uses a simplified Domain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00A27-C0FC-3DD4-05B6-669398A2F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6834"/>
            <a:ext cx="10224752" cy="35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78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87B7-0C8D-1558-A260-FC34B616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– Map OO Entities to DB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1729-E8B1-6775-151C-9DD5B10E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tables for each entity in the Domain Model: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4B7D5-46F1-A750-D789-E52B519F7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0700"/>
            <a:ext cx="9117169" cy="46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27B9-E75C-3897-FDF9-00AF3BDE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Specify the Primary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A387-B97B-189A-2394-AAE88BF6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56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 the primary key field: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2754B-91DB-7993-316B-7EC68ABE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99" y="2230807"/>
            <a:ext cx="8163957" cy="42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Client an Presentation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Client and Presentation Tiers primarily contain: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Controller Components:</a:t>
            </a:r>
          </a:p>
          <a:p>
            <a:pPr lvl="1"/>
            <a:r>
              <a:rPr lang="en-US" dirty="0"/>
              <a:t>Control the input from the boundary</a:t>
            </a:r>
          </a:p>
          <a:p>
            <a:pPr lvl="1"/>
            <a:r>
              <a:rPr lang="en-US" dirty="0"/>
              <a:t>Perform input sanity checking</a:t>
            </a:r>
          </a:p>
          <a:p>
            <a:pPr lvl="1"/>
            <a:r>
              <a:rPr lang="en-US" dirty="0"/>
              <a:t>Call business logic methods</a:t>
            </a:r>
          </a:p>
          <a:p>
            <a:pPr lvl="1"/>
            <a:r>
              <a:rPr lang="en-US" dirty="0"/>
              <a:t>Dispatch view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View Components:</a:t>
            </a:r>
          </a:p>
          <a:p>
            <a:pPr lvl="1"/>
            <a:r>
              <a:rPr lang="en-US" dirty="0"/>
              <a:t>Retrieve data required by the view</a:t>
            </a:r>
          </a:p>
          <a:p>
            <a:pPr lvl="1"/>
            <a:r>
              <a:rPr lang="en-US" dirty="0"/>
              <a:t>Prepare the view in a format suitable for the recipient</a:t>
            </a:r>
          </a:p>
          <a:p>
            <a:pPr lvl="1"/>
            <a:r>
              <a:rPr lang="en-US" dirty="0"/>
              <a:t>Add client-side sanity checking (optional)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897E-AA95-6DBE-09A5-4736C26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Specify One-to-Many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AC3B-DC7A-C2CA-9123-76BDFA1B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40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foreign keys: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E1D3B-6815-A7CD-827B-FE9062D51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69" y="2369713"/>
            <a:ext cx="8028303" cy="40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4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702C-9740-D7C8-A965-1A3533E6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74C5-D254-9403-8C06-E6492FA7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5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600C-D696-DF91-ED95-0D3EF75F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Detailed Deployment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6F94D-46F4-9ADE-2666-BCF6D0506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83" y="1043188"/>
            <a:ext cx="9112236" cy="5814812"/>
          </a:xfrm>
        </p:spPr>
      </p:pic>
    </p:spTree>
    <p:extLst>
      <p:ext uri="{BB962C8B-B14F-4D97-AF65-F5344CB8AC3E}">
        <p14:creationId xmlns:p14="http://schemas.microsoft.com/office/powerpoint/2010/main" val="3146101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159C-F00A-36FB-24E9-5261D571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Tiers and Layers Package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69239-D8A1-8FD1-7940-A521CBCE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17" y="1027905"/>
            <a:ext cx="8504996" cy="5955319"/>
          </a:xfrm>
        </p:spPr>
      </p:pic>
    </p:spTree>
    <p:extLst>
      <p:ext uri="{BB962C8B-B14F-4D97-AF65-F5344CB8AC3E}">
        <p14:creationId xmlns:p14="http://schemas.microsoft.com/office/powerpoint/2010/main" val="2060465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F64-03AB-3B55-592D-2E643853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Integration Tier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8994-6CD3-2A22-E393-D6232CE4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Integration tier separates the entity components from the resources.</a:t>
            </a:r>
          </a:p>
          <a:p>
            <a:pPr marL="0" indent="0">
              <a:buNone/>
            </a:pPr>
            <a:r>
              <a:rPr lang="en-US" dirty="0"/>
              <a:t>Resources that require integration are: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Data 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Enterprise Information Systems (EIS)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Computation Libraries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Message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B2B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45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6F1B-EF9D-9CEF-FD5C-0A7413E2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F895-5AB4-DBEB-70CA-4D0EAE4E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Data Access Object (DAO) Pattern: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Separate the implementation of the CRUD operations from the application tier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Encapsulates the data storage mechanism for </a:t>
            </a:r>
            <a:r>
              <a:rPr lang="en-US"/>
              <a:t>the CRUD </a:t>
            </a:r>
            <a:r>
              <a:rPr lang="en-US" dirty="0"/>
              <a:t>operations for a single entity with one DAO component for each 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Provides an Abstract Factory for DAO components if the storge mechanism is likely to change</a:t>
            </a:r>
          </a:p>
        </p:txBody>
      </p:sp>
    </p:spTree>
    <p:extLst>
      <p:ext uri="{BB962C8B-B14F-4D97-AF65-F5344CB8AC3E}">
        <p14:creationId xmlns:p14="http://schemas.microsoft.com/office/powerpoint/2010/main" val="3700624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00B5-8DF6-2ED4-DE5E-6044277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Pattern: Example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15088-F2FF-FCFF-B696-BC8F26127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6" y="1372801"/>
            <a:ext cx="8628844" cy="5264066"/>
          </a:xfrm>
        </p:spPr>
      </p:pic>
    </p:spTree>
    <p:extLst>
      <p:ext uri="{BB962C8B-B14F-4D97-AF65-F5344CB8AC3E}">
        <p14:creationId xmlns:p14="http://schemas.microsoft.com/office/powerpoint/2010/main" val="68381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00B5-8DF6-2ED4-DE5E-60442776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Pattern: Example 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A34298-C4CA-CC55-7CA0-A3C61103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7" y="1441754"/>
            <a:ext cx="8500055" cy="5085723"/>
          </a:xfrm>
        </p:spPr>
      </p:pic>
    </p:spTree>
    <p:extLst>
      <p:ext uri="{BB962C8B-B14F-4D97-AF65-F5344CB8AC3E}">
        <p14:creationId xmlns:p14="http://schemas.microsoft.com/office/powerpoint/2010/main" val="240290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5674-20C8-5B73-E0D1-2CBCD675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DAO Pattern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506711-3C14-6861-D632-F1A6325F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3" y="1249251"/>
            <a:ext cx="10104471" cy="5385715"/>
          </a:xfrm>
        </p:spPr>
      </p:pic>
    </p:spTree>
    <p:extLst>
      <p:ext uri="{BB962C8B-B14F-4D97-AF65-F5344CB8AC3E}">
        <p14:creationId xmlns:p14="http://schemas.microsoft.com/office/powerpoint/2010/main" val="2865770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FC1B-8204-322F-4833-B3D45F03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Detailed Deployment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5B2DC-6B0F-A362-B4A3-3E17665CF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3" y="1170675"/>
            <a:ext cx="9077427" cy="5191488"/>
          </a:xfrm>
        </p:spPr>
      </p:pic>
    </p:spTree>
    <p:extLst>
      <p:ext uri="{BB962C8B-B14F-4D97-AF65-F5344CB8AC3E}">
        <p14:creationId xmlns:p14="http://schemas.microsoft.com/office/powerpoint/2010/main" val="111829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Interface Technologies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C082A-0919-59CA-F10B-68077B58E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primary Boundary Interface types are: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Graphical user interface (GUI)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 user interface (Web UI)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Machine or device interface (for example, Web services)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types of Boundary Interfaces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Touchpads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Direct manipulation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Joystick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Interactive voice recognition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Keypads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Command line</a:t>
            </a:r>
          </a:p>
        </p:txBody>
      </p:sp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680F-9A86-CEE7-EC0A-6D4B4FFF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Tier and Layers Package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642D6-1385-2EFE-DCD9-5C35A3E5A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92" y="1082904"/>
            <a:ext cx="7502985" cy="5775096"/>
          </a:xfrm>
        </p:spPr>
      </p:pic>
    </p:spTree>
    <p:extLst>
      <p:ext uri="{BB962C8B-B14F-4D97-AF65-F5344CB8AC3E}">
        <p14:creationId xmlns:p14="http://schemas.microsoft.com/office/powerpoint/2010/main" val="1679697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16D6-0FB7-8460-1EBC-D90DF67D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Persistence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76FC-77D6-9628-7884-8BC28342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Persistence API: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 an alternative to DAO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Draw on the best ideas from alternative persistence technologies such as Hibernate, TopLink, and Java Data Object (JDO)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Uses a persistence provider such as Hibernate or TopLink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 a Plain Old Java Object (POJO) persistence API for Object/Relational mapping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Uses an entity manager to manage objects</a:t>
            </a:r>
          </a:p>
        </p:txBody>
      </p:sp>
    </p:spTree>
    <p:extLst>
      <p:ext uri="{BB962C8B-B14F-4D97-AF65-F5344CB8AC3E}">
        <p14:creationId xmlns:p14="http://schemas.microsoft.com/office/powerpoint/2010/main" val="2184030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E8C5-9D47-143D-A6D9-D3E576E5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Persistence API Entity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BD11-323F-2B46-EE9F-642051050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Persistence API entity manager can be requested for: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Manage objects by keeping their data in synchronization with database record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Persist or merge unmanaged objects, which makes these objects managed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Find an object using the primary key, which creates an object from the database record</a:t>
            </a:r>
          </a:p>
        </p:txBody>
      </p:sp>
    </p:spTree>
    <p:extLst>
      <p:ext uri="{BB962C8B-B14F-4D97-AF65-F5344CB8AC3E}">
        <p14:creationId xmlns:p14="http://schemas.microsoft.com/office/powerpoint/2010/main" val="294207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F94A-4610-894F-6954-9B5552F4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Solution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FFE6-56A7-84AA-66F0-533B2DF8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7885"/>
          </a:xfrm>
        </p:spPr>
        <p:txBody>
          <a:bodyPr/>
          <a:lstStyle/>
          <a:p>
            <a:r>
              <a:rPr lang="en-US" dirty="0"/>
              <a:t>The Solution Model is the basis upon which the development team will construct the code of the system solution</a:t>
            </a:r>
          </a:p>
          <a:p>
            <a:r>
              <a:rPr lang="en-US" dirty="0"/>
              <a:t>The Solution Model is constructed by merging the Design Model into the Architecture Model (Template)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F320E-6EC1-35F0-55B9-C7FE127E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69" y="3560647"/>
            <a:ext cx="9902116" cy="24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55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F0EB-DF51-727B-3E63-7DEF6703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 Solution Model for GUI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8936-7918-3EC9-6900-E234A427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 applications use the standard set of design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DB36-3798-8341-CEFB-23A57EA7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74" y="2357287"/>
            <a:ext cx="5499492" cy="38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7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91BC-B56D-6995-62CC-9F764445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Design Model for the Create Reservation use case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F61976-2A20-6D9D-0C25-1BAB4DA00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1572865"/>
            <a:ext cx="9414457" cy="5189196"/>
          </a:xfrm>
        </p:spPr>
      </p:pic>
    </p:spTree>
    <p:extLst>
      <p:ext uri="{BB962C8B-B14F-4D97-AF65-F5344CB8AC3E}">
        <p14:creationId xmlns:p14="http://schemas.microsoft.com/office/powerpoint/2010/main" val="1234823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E7AB-0374-9F31-0D85-3750C560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Solution Model for the Create Reservation use case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F9385-7650-5579-7470-AF1337351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0" y="1690688"/>
            <a:ext cx="10879067" cy="5064954"/>
          </a:xfrm>
        </p:spPr>
      </p:pic>
    </p:spTree>
    <p:extLst>
      <p:ext uri="{BB962C8B-B14F-4D97-AF65-F5344CB8AC3E}">
        <p14:creationId xmlns:p14="http://schemas.microsoft.com/office/powerpoint/2010/main" val="1409281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DA60D-06BC-B469-BB5F-3459AAF1C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42" y="1027905"/>
            <a:ext cx="6861368" cy="576401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CB3E3-ECAF-8978-000E-F8AB188F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Design Model for the Create Reservation use case</a:t>
            </a:r>
          </a:p>
        </p:txBody>
      </p:sp>
    </p:spTree>
    <p:extLst>
      <p:ext uri="{BB962C8B-B14F-4D97-AF65-F5344CB8AC3E}">
        <p14:creationId xmlns:p14="http://schemas.microsoft.com/office/powerpoint/2010/main" val="2396008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FDCF-F652-E658-AD04-A1896BE4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Solution Model for the Create Reservation Online use case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68625-752B-2AD7-5D13-B2FC87C44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0" y="1575413"/>
            <a:ext cx="9950689" cy="5263076"/>
          </a:xfrm>
        </p:spPr>
      </p:pic>
    </p:spTree>
    <p:extLst>
      <p:ext uri="{BB962C8B-B14F-4D97-AF65-F5344CB8AC3E}">
        <p14:creationId xmlns:p14="http://schemas.microsoft.com/office/powerpoint/2010/main" val="940901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5A78-6EB8-512D-FD0E-3A0BCF42D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CDDE-FB47-66F4-6AEF-02C71C75B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Application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72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four fundamental types of application components: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FC90C-87CD-9AAB-2AC6-671B616DB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26" y="2498501"/>
            <a:ext cx="7183066" cy="39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64DF-FBCD-C162-A93D-7370A632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A79C-C85E-500B-41F7-F8F7776D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Client and Presentation tiers include Boundary View and Controller components</a:t>
            </a:r>
          </a:p>
          <a:p>
            <a:r>
              <a:rPr lang="en-US" dirty="0"/>
              <a:t>The Business tier includes business services and entity components</a:t>
            </a:r>
          </a:p>
          <a:p>
            <a:r>
              <a:rPr lang="en-US" dirty="0"/>
              <a:t>The Integration Tier includes components to separate the business entities from resources</a:t>
            </a:r>
          </a:p>
          <a:p>
            <a:r>
              <a:rPr lang="en-US" dirty="0"/>
              <a:t>The Resource Tier includes one or many data sources such as an R-DBMS, OO-DBMS, EIS, Web Services, or files</a:t>
            </a:r>
          </a:p>
          <a:p>
            <a:r>
              <a:rPr lang="en-US" dirty="0"/>
              <a:t>The Solution Model provides a view of the software system that can be implemented in code</a:t>
            </a:r>
          </a:p>
          <a:p>
            <a:r>
              <a:rPr lang="en-US" dirty="0"/>
              <a:t>The Solution Model is created by merging the Design Model into the Architecture Model (Template)</a:t>
            </a:r>
          </a:p>
        </p:txBody>
      </p:sp>
    </p:spTree>
    <p:extLst>
      <p:ext uri="{BB962C8B-B14F-4D97-AF65-F5344CB8AC3E}">
        <p14:creationId xmlns:p14="http://schemas.microsoft.com/office/powerpoint/2010/main" val="310293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473E-20C7-629A-15AA-33FFAF87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last lesson for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0217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Screen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example GUI screen design: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5B4A48-0BE7-92D4-7536-2386DECA6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63" y="874471"/>
            <a:ext cx="6475449" cy="56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GUI Component Hierarchy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DF0E23-B533-893B-150B-D48DAECF5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1319165"/>
            <a:ext cx="6555345" cy="5075106"/>
          </a:xfr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Event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technology uses an event-listener mechanism: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1C83B-9F22-6042-BAF2-EE68A9353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4" y="2166954"/>
            <a:ext cx="7518432" cy="46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1362</Words>
  <Application>Microsoft Office PowerPoint</Application>
  <PresentationFormat>Widescreen</PresentationFormat>
  <Paragraphs>187</Paragraphs>
  <Slides>61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Module 12:</vt:lpstr>
      <vt:lpstr>Objectives</vt:lpstr>
      <vt:lpstr>Process Map</vt:lpstr>
      <vt:lpstr>Introducing the Client an Presentation Tiers</vt:lpstr>
      <vt:lpstr>Boundary Interface Technologies</vt:lpstr>
      <vt:lpstr>Generic Application Components</vt:lpstr>
      <vt:lpstr>GUI Screen Design</vt:lpstr>
      <vt:lpstr>Customer GUI Component Hierarchy</vt:lpstr>
      <vt:lpstr>GUI Event Model</vt:lpstr>
      <vt:lpstr>GUI Listeners as Controller Elements</vt:lpstr>
      <vt:lpstr>The MVC Pattern</vt:lpstr>
      <vt:lpstr>The MVC Component Types</vt:lpstr>
      <vt:lpstr>Example Use of the MVC Patterns</vt:lpstr>
      <vt:lpstr>Overview of the Tiers and Layers Package Diagram</vt:lpstr>
      <vt:lpstr>Exploring Web User Interfaces</vt:lpstr>
      <vt:lpstr>Web UI Screen Design</vt:lpstr>
      <vt:lpstr>Example Web Page Flow</vt:lpstr>
      <vt:lpstr>Web UI Event Model</vt:lpstr>
      <vt:lpstr>The WebMVC Pattern</vt:lpstr>
      <vt:lpstr>The WebMVC Pattern Component Types</vt:lpstr>
      <vt:lpstr>The WebMVC Pattern</vt:lpstr>
      <vt:lpstr>Overview of the Tiers and Layers Package Diagram</vt:lpstr>
      <vt:lpstr>Introducing the Business Tier</vt:lpstr>
      <vt:lpstr>Local Access to a Service Component</vt:lpstr>
      <vt:lpstr>Applying Dependency Inversion Principle</vt:lpstr>
      <vt:lpstr>An Abstract Version of Accessing a Remote Service</vt:lpstr>
      <vt:lpstr>Accessing a Remote Service using RMI</vt:lpstr>
      <vt:lpstr>RMI uses Serialization to pass Parameters</vt:lpstr>
      <vt:lpstr>The RMI Registry stores Stubs for Remote Lookup</vt:lpstr>
      <vt:lpstr>Overview of the Detailed Deployment Diagram</vt:lpstr>
      <vt:lpstr>Package Diagram</vt:lpstr>
      <vt:lpstr>Exploring the Resource Tier</vt:lpstr>
      <vt:lpstr>Exploring Object Persistence</vt:lpstr>
      <vt:lpstr>Persistence Issues</vt:lpstr>
      <vt:lpstr>Creating a Database Schema for the Domain Model</vt:lpstr>
      <vt:lpstr>Creating a Database Schema for the Domain Model</vt:lpstr>
      <vt:lpstr>Simplified HRS Domain Model</vt:lpstr>
      <vt:lpstr>Step 1 – Map OO Entities to DB Tables</vt:lpstr>
      <vt:lpstr>Step 2 – Specify the Primary Keys</vt:lpstr>
      <vt:lpstr>Step 3 – Specify One-to-Many Relationships</vt:lpstr>
      <vt:lpstr>PowerPoint Presentation</vt:lpstr>
      <vt:lpstr>Overview of the Detailed Deployment Diagram</vt:lpstr>
      <vt:lpstr>Overview of the Tiers and Layers Package Diagram</vt:lpstr>
      <vt:lpstr>Exploring Integration Tier Technologies</vt:lpstr>
      <vt:lpstr>The DAO Pattern</vt:lpstr>
      <vt:lpstr>The DAO Pattern: Example 1</vt:lpstr>
      <vt:lpstr>The DAO Pattern: Example 2</vt:lpstr>
      <vt:lpstr>The DAO Pattern</vt:lpstr>
      <vt:lpstr>Overview of the Detailed Deployment Diagram</vt:lpstr>
      <vt:lpstr>Overview of the Tier and Layers Package Diagram</vt:lpstr>
      <vt:lpstr>JavaTM Persistence API</vt:lpstr>
      <vt:lpstr>Java Persistence API Entity Manager</vt:lpstr>
      <vt:lpstr>Introducing the Solution Model</vt:lpstr>
      <vt:lpstr>Overview of a Solution Model for GUI Applications</vt:lpstr>
      <vt:lpstr>A complete Design Model for the Create Reservation use case</vt:lpstr>
      <vt:lpstr>A complete Solution Model for the Create Reservation use case</vt:lpstr>
      <vt:lpstr>A complete Design Model for the Create Reservation use case</vt:lpstr>
      <vt:lpstr>A complete Solution Model for the Create Reservation Online use case</vt:lpstr>
      <vt:lpstr>PowerPoint Presentation</vt:lpstr>
      <vt:lpstr>Summary</vt:lpstr>
      <vt:lpstr>This is the last lesson for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192</cp:revision>
  <dcterms:created xsi:type="dcterms:W3CDTF">2023-06-06T21:05:32Z</dcterms:created>
  <dcterms:modified xsi:type="dcterms:W3CDTF">2023-06-09T03:43:04Z</dcterms:modified>
</cp:coreProperties>
</file>