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306" r:id="rId6"/>
    <p:sldId id="29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0" r:id="rId18"/>
    <p:sldId id="309" r:id="rId19"/>
    <p:sldId id="311" r:id="rId20"/>
    <p:sldId id="316" r:id="rId21"/>
    <p:sldId id="314" r:id="rId22"/>
    <p:sldId id="315" r:id="rId23"/>
    <p:sldId id="312" r:id="rId24"/>
    <p:sldId id="317" r:id="rId25"/>
    <p:sldId id="318" r:id="rId26"/>
    <p:sldId id="272" r:id="rId27"/>
    <p:sldId id="319" r:id="rId28"/>
    <p:sldId id="320" r:id="rId29"/>
    <p:sldId id="321" r:id="rId30"/>
    <p:sldId id="322" r:id="rId31"/>
    <p:sldId id="323" r:id="rId32"/>
    <p:sldId id="324" r:id="rId33"/>
    <p:sldId id="3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13: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Refining the Class Design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Encapsulation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apply encapsulation, follow these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all attributes private (visibility)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public accessor methods for all readable attributes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public mutator methods for all writable (non-frozen) attributes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Encapsulation 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42CF06-CC90-BC19-B11E-1D66BA586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6" y="1314525"/>
            <a:ext cx="7147775" cy="5280819"/>
          </a:xfrm>
        </p:spPr>
      </p:pic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Class Relationships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EF465-5F9B-FCCB-F054-23E843E0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is no clear distinction between Analysis and Design, especially in regards to modeling class associations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 usually addresses these details: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Type: association, aggregation, and composition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Direction of traversal (also called navigation)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Qualified associations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Declaring association management methods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Resolving many-to-many associations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Resolving association classes</a:t>
            </a:r>
          </a:p>
        </p:txBody>
      </p:sp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768C-7FB6-08D7-A258-7E0A3C3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02625-8985-D990-7BD8-62C4715FF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three types of relationships: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Composition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relationships imply that the related object is somehow tied to the original object (usually as an instance attribute)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another type of relationship, Dependency, which states that one object uses another object to do some work, but that there is no instance attribute holding that object</a:t>
            </a:r>
          </a:p>
        </p:txBody>
      </p:sp>
    </p:spTree>
    <p:extLst>
      <p:ext uri="{BB962C8B-B14F-4D97-AF65-F5344CB8AC3E}">
        <p14:creationId xmlns:p14="http://schemas.microsoft.com/office/powerpoint/2010/main" val="252013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932744-DC08-7A69-CF06-193988DE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The semantic relationship between two or more classifications that specifies connections among their instances.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(OMG page 537)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D2DEF-CD2D-2D1C-CF5F-10D0E053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67" y="2835557"/>
            <a:ext cx="7274633" cy="40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88091-1943-8899-9722-6B9035EBC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A special form of association that specifies a whole-part relation between the aggregate (whole) and a component part.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(OMG page 537)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B57396-D60E-8028-F601-0F66D0FA6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7" y="2843844"/>
            <a:ext cx="6305201" cy="40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06CE5-9904-745A-ED8B-EF723BB4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198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A form of aggregation that requires that a part instance be included in at most one composite at a time, and that the composite object is responsible for the creation and destruction of the parts.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(OMG page 540)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096BF-40F1-4381-337A-64D57245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84" y="2773809"/>
            <a:ext cx="7283958" cy="39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40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navigation arrow shows the direction of object traversal at runtime.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70823-9FD4-16CB-0290-556D682A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70" y="2253602"/>
            <a:ext cx="6537551" cy="44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Sometimes in analysis, you do not know what direction the software will need to navigate the association. This problem should be resolved in design.</a:t>
            </a:r>
          </a:p>
          <a:p>
            <a:pPr marL="0" indent="0">
              <a:buNone/>
            </a:pPr>
            <a:r>
              <a:rPr lang="en-US" dirty="0"/>
              <a:t>For example: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0B5BD-6F4D-0A2D-E8CF-119FC552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97" y="2662130"/>
            <a:ext cx="6830341" cy="29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Qualified Associations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one-to-many or many-to-many associations, it is often useful to model how the system will access a single element in the association</a:t>
            </a:r>
          </a:p>
          <a:p>
            <a:pPr marL="0" indent="0">
              <a:buNone/>
            </a:pPr>
            <a:r>
              <a:rPr lang="en-US" dirty="0"/>
              <a:t>For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9AF3E-7BF5-813B-24CC-FF8688CCB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5" y="2812097"/>
            <a:ext cx="6596303" cy="34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9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F9A-B8DD-90D5-80B7-D8B80AC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CF64-03AE-818D-CD6E-5F4E8F6D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0" y="1464676"/>
            <a:ext cx="10897939" cy="52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module, you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Refine the attributes of the Domain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Refine the relationships of the Domain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Refine the methods of the Domain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Declare the constructions of the Domain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Annotate method behavior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Create components with interfaces</a:t>
            </a:r>
          </a:p>
        </p:txBody>
      </p:sp>
    </p:spTree>
    <p:extLst>
      <p:ext uri="{BB962C8B-B14F-4D97-AF65-F5344CB8AC3E}">
        <p14:creationId xmlns:p14="http://schemas.microsoft.com/office/powerpoint/2010/main" val="281492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8FC14-07FC-3B85-3EDE-95F7E0F3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9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Association methods enable the client to access and change association objects. There are three cases: one-to-one, one-to-many, and may-to-many</a:t>
            </a:r>
          </a:p>
          <a:p>
            <a:pPr marL="0" indent="0">
              <a:buNone/>
            </a:pPr>
            <a:r>
              <a:rPr lang="en-US" dirty="0"/>
              <a:t>One-to-many relationship require a single instance variable: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6C04A-6AD3-9AE5-AF0A-3C5B6381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56" y="3532031"/>
            <a:ext cx="6950938" cy="30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8FC14-07FC-3B85-3EDE-95F7E0F3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56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One-to-many relationships require the use of collections: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A3C90-5F88-EF43-A411-0C3F5FFC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46" y="2328862"/>
            <a:ext cx="7083850" cy="42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Many-to-Many Relationships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8FC14-07FC-3B85-3EDE-95F7E0F3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66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Managing many-to-many associations is challenging. Consider dropping this requirement at design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7B2CF-2A78-B8ED-E2EF-9D7F106A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3" y="2928541"/>
            <a:ext cx="7769508" cy="34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Many-to-Many Relationships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8FC14-07FC-3B85-3EDE-95F7E0F3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83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many-to-many association must be preserved, you can sometimes add a class in between that reduce the single many-to-many association to two one-to-many associations</a:t>
            </a:r>
          </a:p>
          <a:p>
            <a:pPr marL="0" indent="0">
              <a:buNone/>
            </a:pPr>
            <a:r>
              <a:rPr lang="en-US" dirty="0"/>
              <a:t>For 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C9CAE-2389-B1D8-E550-EACF28AB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77" y="3507234"/>
            <a:ext cx="9138509" cy="26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Association Classes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8FC14-07FC-3B85-3EDE-95F7E0F3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18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association class can only exist in the Analysis Model. It should be resolved into a programmable class at design.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B566A-3991-2ECA-E66F-389D46B7E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06" y="2614410"/>
            <a:ext cx="8068177" cy="41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0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Association Classes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8FC14-07FC-3B85-3EDE-95F7E0F3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33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Alternatively, the association class can placed in between the two primary classes: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CDE86-7A9D-0F7B-0514-72D75E9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94" y="2539015"/>
            <a:ext cx="7651258" cy="37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64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8FC14-07FC-3B85-3EDE-95F7E0F3E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Methods are identified during the following workflows: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CRC Analysis, which determines responsibilities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Robustness analysis, which identifies methods in Service classes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Design, which identifies accessor and mutator methods for attributes and associations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types of methods: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Object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Unit testing, Recovery, Inverse, and Complimentary operations</a:t>
            </a:r>
          </a:p>
        </p:txBody>
      </p:sp>
    </p:spTree>
    <p:extLst>
      <p:ext uri="{BB962C8B-B14F-4D97-AF65-F5344CB8AC3E}">
        <p14:creationId xmlns:p14="http://schemas.microsoft.com/office/powerpoint/2010/main" val="2541275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A033-1590-144F-0143-89003995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Methods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C60D4E-00DF-2906-236A-B98CED1D6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1" y="1392449"/>
            <a:ext cx="8113691" cy="4801087"/>
          </a:xfrm>
        </p:spPr>
      </p:pic>
    </p:spTree>
    <p:extLst>
      <p:ext uri="{BB962C8B-B14F-4D97-AF65-F5344CB8AC3E}">
        <p14:creationId xmlns:p14="http://schemas.microsoft.com/office/powerpoint/2010/main" val="4021391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4001-294E-FF2A-5507-DF40C962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Method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60552-8AEF-12A1-1A0F-7435D124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6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UML annotations can be attached to each method to document the behavior of the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E4C76-B67B-9B44-56F7-04777F709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6" y="2916773"/>
            <a:ext cx="9604150" cy="278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36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72B9-5E15-C690-B3A8-24BFDE56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9F09-A463-8F00-D64C-33CB4F417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40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Constructors initialize an object and a syntax similar to methods: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F6627-DB8C-A84E-D404-4343AB9CD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6" y="2311466"/>
            <a:ext cx="4989344" cy="45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E32FD8-6A3B-CC6C-B0E9-6682D35C1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20" y="365124"/>
            <a:ext cx="7401980" cy="6496193"/>
          </a:xfrm>
        </p:spPr>
      </p:pic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4048-5A83-1BBD-9562-072D7AD4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F412-CA9C-44C8-4E94-E11236B63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77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Ideally, your model should have the lowest coupling while maintaining the FRs and NFRs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F4201-055D-DE7F-3AAE-F0FB4B9BF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77" y="2781836"/>
            <a:ext cx="7355607" cy="37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4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7C60-303A-A7DA-230D-4260E4D2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01F6-1E48-304F-5388-E6030780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57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Ideally, your model should have the highest cohesion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E6FE5-D12C-7089-25B4-76C04A8F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31" y="2222250"/>
            <a:ext cx="7876220" cy="36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4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5BD5-4D30-3F04-2CB0-D0F66610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Components with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2814B-401F-57A0-BC93-80B9BE89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6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Classes can be grouped into cohesive components with well-defined provided and required interfaces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C161F-219A-551E-E8C8-B2E285C90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37" y="2653379"/>
            <a:ext cx="8351126" cy="41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63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FAAA9-361C-A1A8-1A6D-AC52415A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71" y="2743200"/>
            <a:ext cx="8316994" cy="3878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40C97-8693-E7BD-A052-1D764DEB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Components with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3677-9B0A-B5E2-9F73-7D972B47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Dependency arrows are not required if you are using the Required Interface notation. However, you may show the arrows as illustrated in the following example:</a:t>
            </a:r>
          </a:p>
        </p:txBody>
      </p:sp>
    </p:spTree>
    <p:extLst>
      <p:ext uri="{BB962C8B-B14F-4D97-AF65-F5344CB8AC3E}">
        <p14:creationId xmlns:p14="http://schemas.microsoft.com/office/powerpoint/2010/main" val="29876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Attributes of the Domain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Refining attributes involves the following: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Refining the metadata of the attributes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Choosing an appropriate data type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Creating derived attributes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Applying encapsulation</a:t>
            </a:r>
          </a:p>
        </p:txBody>
      </p:sp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the Attribute Metadata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0212" cy="417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Activity declaration in UML. Class diagram includes the following: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Name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Visibility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Type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Multiplicity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Initial value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Constraint (one of changeable, </a:t>
            </a:r>
            <a:r>
              <a:rPr lang="en-US" dirty="0" err="1"/>
              <a:t>addOnly</a:t>
            </a:r>
            <a:r>
              <a:rPr lang="en-US" dirty="0"/>
              <a:t>, or frozen)</a:t>
            </a:r>
          </a:p>
        </p:txBody>
      </p:sp>
    </p:spTree>
    <p:extLst>
      <p:ext uri="{BB962C8B-B14F-4D97-AF65-F5344CB8AC3E}">
        <p14:creationId xmlns:p14="http://schemas.microsoft.com/office/powerpoint/2010/main" val="340865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the Attribute Metadata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6728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Syntax: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2DDE1-F7E9-18DC-D001-C4EC4975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7" y="2514600"/>
            <a:ext cx="10546458" cy="28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Appropriate Data Type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FDCAA-C52C-72A7-1ACE-C2D0A95F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Choosing a data type is a trade-off of: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Representational transparency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Computational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Computational space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Appropriate Data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a phone number attribute: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040E9-9379-422B-F779-207F67FD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4411"/>
            <a:ext cx="9490656" cy="40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Derived Attributes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7FA97-A2D3-E621-1681-D35A82E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793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Analysis, you might have an attribute that you know can be derived from another (more stable) source.</a:t>
            </a:r>
          </a:p>
          <a:p>
            <a:pPr marL="0" indent="0">
              <a:buNone/>
            </a:pPr>
            <a:r>
              <a:rPr lang="en-US" dirty="0"/>
              <a:t>The canonical example is the calculation of a person’s age from their date of birth: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1637C-6AEC-6C24-FF0E-F59F152F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59" y="3753898"/>
            <a:ext cx="9865027" cy="2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818</Words>
  <Application>Microsoft Office PowerPoint</Application>
  <PresentationFormat>Widescreen</PresentationFormat>
  <Paragraphs>115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Module 13:</vt:lpstr>
      <vt:lpstr>Objectives</vt:lpstr>
      <vt:lpstr>Process Map</vt:lpstr>
      <vt:lpstr>Refining Attributes of the Domain Model</vt:lpstr>
      <vt:lpstr>Refining the Attribute Metadata</vt:lpstr>
      <vt:lpstr>Refining the Attribute Metadata</vt:lpstr>
      <vt:lpstr>Choosing an Appropriate Data Type</vt:lpstr>
      <vt:lpstr>Choosing an Appropriate Data Type</vt:lpstr>
      <vt:lpstr>Creating Derived Attributes</vt:lpstr>
      <vt:lpstr>Applying Encapsulation</vt:lpstr>
      <vt:lpstr>An Encapsulation Example</vt:lpstr>
      <vt:lpstr>Refining Class Relationships</vt:lpstr>
      <vt:lpstr>Relationship Types</vt:lpstr>
      <vt:lpstr>Association</vt:lpstr>
      <vt:lpstr>Aggregation</vt:lpstr>
      <vt:lpstr>Composition</vt:lpstr>
      <vt:lpstr>Navigation</vt:lpstr>
      <vt:lpstr>Navigation</vt:lpstr>
      <vt:lpstr>Qualified Associations</vt:lpstr>
      <vt:lpstr>Relationship Methods</vt:lpstr>
      <vt:lpstr>Relationship Methods</vt:lpstr>
      <vt:lpstr>Resolving Many-to-Many Relationships</vt:lpstr>
      <vt:lpstr>Resolving Many-to-Many Relationships</vt:lpstr>
      <vt:lpstr>Resolving Association Classes</vt:lpstr>
      <vt:lpstr>Resolving Association Classes</vt:lpstr>
      <vt:lpstr>Refining Methods</vt:lpstr>
      <vt:lpstr>Refine Methods</vt:lpstr>
      <vt:lpstr>Annotating Method Behavior</vt:lpstr>
      <vt:lpstr>Declaring Constructors</vt:lpstr>
      <vt:lpstr>Reviewing Coupling</vt:lpstr>
      <vt:lpstr>Reviewing Cohesion</vt:lpstr>
      <vt:lpstr>Creating Components with Interfaces</vt:lpstr>
      <vt:lpstr>Creating Components with Interfaces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158</cp:revision>
  <dcterms:created xsi:type="dcterms:W3CDTF">2023-06-06T21:05:32Z</dcterms:created>
  <dcterms:modified xsi:type="dcterms:W3CDTF">2023-06-09T04:27:59Z</dcterms:modified>
</cp:coreProperties>
</file>