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06" r:id="rId6"/>
    <p:sldId id="294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310" r:id="rId15"/>
    <p:sldId id="270" r:id="rId16"/>
    <p:sldId id="311" r:id="rId17"/>
    <p:sldId id="271" r:id="rId18"/>
    <p:sldId id="312" r:id="rId19"/>
    <p:sldId id="309" r:id="rId20"/>
    <p:sldId id="313" r:id="rId21"/>
    <p:sldId id="272" r:id="rId22"/>
    <p:sldId id="314" r:id="rId23"/>
    <p:sldId id="315" r:id="rId24"/>
    <p:sldId id="318" r:id="rId25"/>
    <p:sldId id="319" r:id="rId26"/>
    <p:sldId id="320" r:id="rId27"/>
    <p:sldId id="317" r:id="rId28"/>
    <p:sldId id="316" r:id="rId29"/>
    <p:sldId id="321" r:id="rId30"/>
    <p:sldId id="324" r:id="rId31"/>
    <p:sldId id="322" r:id="rId32"/>
    <p:sldId id="323" r:id="rId33"/>
    <p:sldId id="325" r:id="rId34"/>
    <p:sldId id="326" r:id="rId35"/>
    <p:sldId id="327" r:id="rId36"/>
    <p:sldId id="328" r:id="rId37"/>
    <p:sldId id="329" r:id="rId38"/>
    <p:sldId id="330" r:id="rId39"/>
    <p:sldId id="333" r:id="rId40"/>
    <p:sldId id="334" r:id="rId41"/>
    <p:sldId id="336" r:id="rId42"/>
    <p:sldId id="331" r:id="rId43"/>
    <p:sldId id="335" r:id="rId44"/>
    <p:sldId id="33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.com/blueprin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Overview of Software Development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Understanding and applying design-level best practices can improve the flexibility and extensibility of a software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best practices include the following: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 principles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Software patterns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Refactoring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Sun Blueprints (</a:t>
            </a:r>
            <a:r>
              <a:rPr lang="en-US" dirty="0">
                <a:hlinkClick r:id="rId2"/>
              </a:rPr>
              <a:t>http://www.sun.com/blueprints/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Surveying Several Methodologies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module describes the following methodologies: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Waterfall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Unified Software Development Process (USDP or just UP)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Rational Unified Process (RUP)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eXtreme</a:t>
            </a:r>
            <a:r>
              <a:rPr lang="en-US" dirty="0"/>
              <a:t> Programming (XP)</a:t>
            </a:r>
          </a:p>
        </p:txBody>
      </p:sp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Waterfall uses a single phase in which all workflows proceed in a linear fashion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methodology does not support iterative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methodology works best for a project in which all requirements are known at the start of the project and requirements are not likely to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government contracts might require this type of methodology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consulting firms use this methodology in which each workflow is contracted with a fixed-price bid</a:t>
            </a:r>
          </a:p>
        </p:txBody>
      </p:sp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02076C-02C6-4D9D-326F-4BC70876D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5" y="1397729"/>
            <a:ext cx="5792518" cy="5241600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Unified Software Development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E83AB-DC78-6FD8-FB31-5DEBA4EB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Unified Software Development Process (USDP) is the “open” version of </a:t>
            </a:r>
            <a:r>
              <a:rPr lang="en-US" dirty="0" err="1"/>
              <a:t>Rational’s</a:t>
            </a:r>
            <a:r>
              <a:rPr lang="en-US" dirty="0"/>
              <a:t> methodology created by </a:t>
            </a:r>
            <a:r>
              <a:rPr lang="en-US" dirty="0" err="1"/>
              <a:t>Booch</a:t>
            </a:r>
            <a:r>
              <a:rPr lang="en-US" dirty="0"/>
              <a:t>, Jacobson, and Rumbaugh. This is also called the Unified Process (UP)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Four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Inception – Creates a vision of the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Elaboration – Most use cases are defined plus the system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Construction – The software is built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Transition – Software moves from Beta to 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can be multiple iteration per phase</a:t>
            </a:r>
          </a:p>
        </p:txBody>
      </p:sp>
    </p:spTree>
    <p:extLst>
      <p:ext uri="{BB962C8B-B14F-4D97-AF65-F5344CB8AC3E}">
        <p14:creationId xmlns:p14="http://schemas.microsoft.com/office/powerpoint/2010/main" val="280002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Unified Software Development Process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A0563E-FF25-2CEC-C30C-F5622BDC9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405789"/>
            <a:ext cx="10006883" cy="5114218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Unified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6CE5-9904-745A-ED8B-EF723BB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19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RUP is the commercial version of the UP methodology created by </a:t>
            </a:r>
            <a:r>
              <a:rPr lang="en-US" dirty="0" err="1"/>
              <a:t>Booch</a:t>
            </a:r>
            <a:r>
              <a:rPr lang="en-US" dirty="0"/>
              <a:t>, Jacobson, and Rumbaugh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RUP is UP with the support of </a:t>
            </a:r>
            <a:r>
              <a:rPr lang="en-US" dirty="0" err="1"/>
              <a:t>Rational’s</a:t>
            </a:r>
            <a:r>
              <a:rPr lang="en-US" dirty="0"/>
              <a:t> tool 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tools manage the phases, workflows, and artifacts throughout the project life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7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Unified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42A150-FC78-060D-1682-196D7975F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250443"/>
            <a:ext cx="9272788" cy="5153371"/>
          </a:xfr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Scrum is an iterative and incremental development framework that is often used in conjunction with agile software development. The key features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Sprint produces a deliverable increment of the software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Sprint is typically 15 to 30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subset of features are moved from the Product backlog to the Sprint backlog at the beginning of each Sprint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requirements in the Sprint backlog are developed during Sprint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Sprint progress is retrieved every 24 hours in a daily Scrum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Scrum framework requires team-oriented responsibilities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75D287-AA4D-3BE0-88ED-EAD0F0D7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0" y="1547824"/>
            <a:ext cx="9294326" cy="3821756"/>
          </a:xfrm>
        </p:spPr>
      </p:pic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Explain the best practices for OOSD methodologies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features of several common methodologies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Choose a methodology that best suits your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 an iteration plan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eXtreme</a:t>
            </a:r>
            <a:r>
              <a:rPr lang="en-US" dirty="0"/>
              <a:t>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XP nominates coding as the key activity throughout a software project.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--(Eric Gamma, forward to Beck’s XP book, page xiii)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are a few key ideas: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Pair programming – </a:t>
            </a:r>
            <a:r>
              <a:rPr lang="en-US" dirty="0"/>
              <a:t>If code reviews are good, then review code all the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Testing –</a:t>
            </a:r>
            <a:r>
              <a:rPr lang="en-US" dirty="0"/>
              <a:t> If testing is good, then test all the time, even the customers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Refactoring –</a:t>
            </a:r>
            <a:r>
              <a:rPr lang="en-US" dirty="0"/>
              <a:t> If design is good, then make it part of everybody’s daily business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Simplicity – </a:t>
            </a:r>
            <a:r>
              <a:rPr lang="en-US" dirty="0"/>
              <a:t>If simplicity is good, then always leave the system with the simplest design</a:t>
            </a:r>
          </a:p>
        </p:txBody>
      </p:sp>
    </p:spTree>
    <p:extLst>
      <p:ext uri="{BB962C8B-B14F-4D97-AF65-F5344CB8AC3E}">
        <p14:creationId xmlns:p14="http://schemas.microsoft.com/office/powerpoint/2010/main" val="122308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eXtreme</a:t>
            </a:r>
            <a:r>
              <a:rPr lang="en-US" dirty="0"/>
              <a:t> Programming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6ABF47-B32D-072B-45A4-1BA22BC6E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3211"/>
            <a:ext cx="10392177" cy="4466204"/>
          </a:xfrm>
        </p:spPr>
      </p:pic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F0D4-FA2B-682A-5215-2CD5EFF3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3A14-3986-0407-133E-0309C0148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a number of factors that guide in the choice of a methodology for a given project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Company culture – </a:t>
            </a:r>
            <a:r>
              <a:rPr lang="en-US" dirty="0"/>
              <a:t>Process-oriented or Product-oriented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Make up of team – </a:t>
            </a:r>
            <a:r>
              <a:rPr lang="en-US" dirty="0"/>
              <a:t>Less experienced developers might need more structure and people have distinct job roles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Size of project – </a:t>
            </a:r>
            <a:r>
              <a:rPr lang="en-US" dirty="0"/>
              <a:t>A larger project might need more documentation (communication between stakeholders)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Stability of requirements – </a:t>
            </a:r>
            <a:r>
              <a:rPr lang="en-US" dirty="0"/>
              <a:t>How often requirements change</a:t>
            </a:r>
          </a:p>
        </p:txBody>
      </p:sp>
    </p:spTree>
    <p:extLst>
      <p:ext uri="{BB962C8B-B14F-4D97-AF65-F5344CB8AC3E}">
        <p14:creationId xmlns:p14="http://schemas.microsoft.com/office/powerpoint/2010/main" val="397053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D27-58FD-956D-A698-8364ABE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24C8-C371-5A1D-F6D6-8F237BE9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to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Large teams with distinct roles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Choose waterfall when the project is not risky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Not resilient to requirements changes</a:t>
            </a:r>
          </a:p>
          <a:p>
            <a:pPr lvl="1"/>
            <a:r>
              <a:rPr lang="en-US" dirty="0"/>
              <a:t>Tends to be documentation heavy</a:t>
            </a:r>
          </a:p>
        </p:txBody>
      </p:sp>
    </p:spTree>
    <p:extLst>
      <p:ext uri="{BB962C8B-B14F-4D97-AF65-F5344CB8AC3E}">
        <p14:creationId xmlns:p14="http://schemas.microsoft.com/office/powerpoint/2010/main" val="254261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D27-58FD-956D-A698-8364ABE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24C8-C371-5A1D-F6D6-8F237BE9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to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Company culture is process-oriented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Teams with members that have flexible job roles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Medium-to-large-scale projects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Requirements are allowed to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Tends to be process and documentation heavy</a:t>
            </a:r>
          </a:p>
          <a:p>
            <a:pPr lvl="1"/>
            <a:r>
              <a:rPr lang="en-US" dirty="0"/>
              <a:t>This is overkill for small projects</a:t>
            </a:r>
          </a:p>
        </p:txBody>
      </p:sp>
    </p:spTree>
    <p:extLst>
      <p:ext uri="{BB962C8B-B14F-4D97-AF65-F5344CB8AC3E}">
        <p14:creationId xmlns:p14="http://schemas.microsoft.com/office/powerpoint/2010/main" val="180987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D27-58FD-956D-A698-8364ABE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RUP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24C8-C371-5A1D-F6D6-8F237BE9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to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Same as 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Your company owns </a:t>
            </a:r>
            <a:r>
              <a:rPr lang="en-US" dirty="0" err="1"/>
              <a:t>Rational’s</a:t>
            </a:r>
            <a:r>
              <a:rPr lang="en-US" dirty="0"/>
              <a:t> tool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Same as UP</a:t>
            </a:r>
          </a:p>
          <a:p>
            <a:pPr lvl="1"/>
            <a:r>
              <a:rPr lang="en-US" dirty="0"/>
              <a:t>Tool set learning curve</a:t>
            </a:r>
          </a:p>
          <a:p>
            <a:pPr lvl="1"/>
            <a:r>
              <a:rPr lang="en-US" dirty="0"/>
              <a:t>Tools lock the team into a process</a:t>
            </a:r>
          </a:p>
        </p:txBody>
      </p:sp>
    </p:spTree>
    <p:extLst>
      <p:ext uri="{BB962C8B-B14F-4D97-AF65-F5344CB8AC3E}">
        <p14:creationId xmlns:p14="http://schemas.microsoft.com/office/powerpoint/2010/main" val="289125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D27-58FD-956D-A698-8364ABE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Scrum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24C8-C371-5A1D-F6D6-8F237BE9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to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Priority of the requirements are constantly changing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When you need to deliver a working incremental of the software every 30 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Requires a committed team</a:t>
            </a:r>
          </a:p>
          <a:p>
            <a:pPr lvl="1"/>
            <a:r>
              <a:rPr lang="en-US" dirty="0"/>
              <a:t>Primary focus is on the functional requirements for each Sprint. Non-functional requirements might be not be considered adequately</a:t>
            </a:r>
          </a:p>
        </p:txBody>
      </p:sp>
    </p:spTree>
    <p:extLst>
      <p:ext uri="{BB962C8B-B14F-4D97-AF65-F5344CB8AC3E}">
        <p14:creationId xmlns:p14="http://schemas.microsoft.com/office/powerpoint/2010/main" val="278561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D27-58FD-956D-A698-8364ABE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XP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24C8-C371-5A1D-F6D6-8F237BE9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to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Company culture permits experimentation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Small, close (proximity) team with flexible work spaces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Team must have as many experienced developers as inexperienced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Requirements change frequently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Tends to be documentation light</a:t>
            </a:r>
          </a:p>
        </p:txBody>
      </p:sp>
    </p:spTree>
    <p:extLst>
      <p:ext uri="{BB962C8B-B14F-4D97-AF65-F5344CB8AC3E}">
        <p14:creationId xmlns:p14="http://schemas.microsoft.com/office/powerpoint/2010/main" val="308514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7083-296C-27EE-4974-199E508C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Risks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9645-8E92-C563-6975-7F2F139C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 Risks and Constraints are often managed by the Project Architect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Risks and Constraints should be assessed during the initial stages of the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8601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0E04-F530-0C9B-4062-FF0BE8B1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7F61-CE9B-A1EA-BBE0-334239A4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development constraints are often confused with NFRs, which are the runtime constraints of the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project constraints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Project must be developed on a specific platform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Project requires specific technologies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Project has a fixed deadline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System interacts with specific external systems</a:t>
            </a:r>
          </a:p>
        </p:txBody>
      </p:sp>
    </p:spTree>
    <p:extLst>
      <p:ext uri="{BB962C8B-B14F-4D97-AF65-F5344CB8AC3E}">
        <p14:creationId xmlns:p14="http://schemas.microsoft.com/office/powerpoint/2010/main" val="148843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Software Methodology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484D6-6F70-B757-8E1B-73A5EB5DB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43" y="1458868"/>
            <a:ext cx="10514062" cy="4104805"/>
          </a:xfrm>
        </p:spPr>
      </p:pic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8F65-3ABC-937B-EF5E-68C94F60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A90B-7C1B-5310-6917-6205ACAB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Every project involves level of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Any situation or factor that could lead to an unsuccessful conclusion to a project defines a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constraint usually affects several risk factors, some positively and some negatively</a:t>
            </a:r>
          </a:p>
        </p:txBody>
      </p:sp>
    </p:spTree>
    <p:extLst>
      <p:ext uri="{BB962C8B-B14F-4D97-AF65-F5344CB8AC3E}">
        <p14:creationId xmlns:p14="http://schemas.microsoft.com/office/powerpoint/2010/main" val="308176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8F65-3ABC-937B-EF5E-68C94F60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A90B-7C1B-5310-6917-6205ACAB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five main risk areas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Political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Technological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Skills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90406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ED9B-0417-8CE3-9C46-4CE8A3A8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an Iteration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FFB1-065C-2D4C-F6C4-3670C657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Iteration plans are mainly applicable to iterative and incremental development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plans determine the order in which the software components are 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 are using a use-case-driven methodology or a similar methodology, consider each use case based on priority, risk, and dependencies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iteration plan might be documented in detail early in the project and rigidly followed or might be loosely planned and open for change as the project progresses</a:t>
            </a:r>
          </a:p>
        </p:txBody>
      </p:sp>
    </p:spTree>
    <p:extLst>
      <p:ext uri="{BB962C8B-B14F-4D97-AF65-F5344CB8AC3E}">
        <p14:creationId xmlns:p14="http://schemas.microsoft.com/office/powerpoint/2010/main" val="178233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B8C1-FE75-C7CB-DCEA-674601CB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D336-99AB-D9F0-2E10-6268506C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cases, user stories, high-level FRs, and features are often categorized based on priority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common prioritization method is the </a:t>
            </a:r>
            <a:r>
              <a:rPr lang="en-US" dirty="0" err="1"/>
              <a:t>MuSCoW</a:t>
            </a:r>
            <a:r>
              <a:rPr lang="en-US" dirty="0"/>
              <a:t> prioritization technique, where priorities are defined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en-US" dirty="0"/>
              <a:t>st have this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hould have this, if at all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dirty="0"/>
              <a:t>uld have this if it does not affect anything 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/>
              <a:t>on’t have this time, but would like to include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269093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66DD-E9DA-EC88-FFCB-837AE60B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Assesses Use Case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4FA8-7C9C-B15A-A33F-81E68559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each use case based on risk. These risk factor considerations should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Complexity of the use case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Interfaces to external devices and system</a:t>
            </a:r>
          </a:p>
        </p:txBody>
      </p:sp>
    </p:spTree>
    <p:extLst>
      <p:ext uri="{BB962C8B-B14F-4D97-AF65-F5344CB8AC3E}">
        <p14:creationId xmlns:p14="http://schemas.microsoft.com/office/powerpoint/2010/main" val="3159554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613B-4B5B-537A-FAA5-92EF92B9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A716-F4CB-E6D3-EC2A-163B77CC8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cases are architecturally significant if they have project-critical NFRs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use cases require the architect to choose an architecture that satisfies those NFRs</a:t>
            </a:r>
          </a:p>
        </p:txBody>
      </p:sp>
    </p:spTree>
    <p:extLst>
      <p:ext uri="{BB962C8B-B14F-4D97-AF65-F5344CB8AC3E}">
        <p14:creationId xmlns:p14="http://schemas.microsoft.com/office/powerpoint/2010/main" val="2134102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26CE-8DDE-260A-0106-8ECEEB8D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9B66-76EC-5E7A-3B51-61F67666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architectural baseline is a subset of the system requirements that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Realized in code early in the project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Tested to prove that the chosen architecture satisfies major NFRs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baseline code includes architecturally significant use cases</a:t>
            </a:r>
          </a:p>
          <a:p>
            <a:pPr marL="0" indent="0">
              <a:buNone/>
            </a:pPr>
            <a:r>
              <a:rPr lang="en-US" dirty="0"/>
              <a:t>This process of testing these architecturally significant use cases is often called “Architectural Proof-of-Concept.”</a:t>
            </a:r>
          </a:p>
          <a:p>
            <a:pPr marL="0" indent="0">
              <a:buNone/>
            </a:pPr>
            <a:r>
              <a:rPr lang="en-US" dirty="0"/>
              <a:t>In the Unified Process (UP, the architectural baseline must be completed at the end of the elaboration phase</a:t>
            </a:r>
          </a:p>
        </p:txBody>
      </p:sp>
    </p:spTree>
    <p:extLst>
      <p:ext uri="{BB962C8B-B14F-4D97-AF65-F5344CB8AC3E}">
        <p14:creationId xmlns:p14="http://schemas.microsoft.com/office/powerpoint/2010/main" val="3806116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1CF5-B42E-5ED6-F5EB-FEA62061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Timeboxing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04EB-FFDB-8141-AB52-7F2AE8D3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iteration in an iterative and incremental development process has a fixed time duration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features: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iteration completes on schedule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Unfinished use cases are rescheduled to the next iteration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avoid continuous rescheduling of a specific use case (skidding)</a:t>
            </a:r>
          </a:p>
        </p:txBody>
      </p:sp>
    </p:spTree>
    <p:extLst>
      <p:ext uri="{BB962C8B-B14F-4D97-AF65-F5344CB8AC3E}">
        <p14:creationId xmlns:p14="http://schemas.microsoft.com/office/powerpoint/2010/main" val="2684019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2B1E-8A0A-5144-B15F-D43E3941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80/20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981D-08B2-9873-8987-DDA14AC4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an iterative and incremental development process, you do not have to fully understand every aspect before moving to the next step.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80/20 rule can be applied. For example: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 20% of the effort, you can understand 80% of the 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For 20% of the effort, your specification can achieve 80% accuracy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Missing details and accuracy are found in the subsequent iterations for a fraction of the effort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rule works only if the software that you build is flexible </a:t>
            </a:r>
          </a:p>
        </p:txBody>
      </p:sp>
    </p:spTree>
    <p:extLst>
      <p:ext uri="{BB962C8B-B14F-4D97-AF65-F5344CB8AC3E}">
        <p14:creationId xmlns:p14="http://schemas.microsoft.com/office/powerpoint/2010/main" val="292800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447-005A-0CE5-B451-A28198A9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an Iteration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3C8A-9DD3-86D0-B711-0BC13296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Iteration plan contains the use cases that you intend to develop in each iteration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criteria for assessment includes the following items: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case priority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case risk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Architectural significance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Estimated time to develop a use case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Dependency on other use case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Use Case Form and the Supplementary Specification Document contains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15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Methodology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Use-case-drive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Systemic-quality-driven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Architecture-centric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Iterative and incremental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Model-based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447-005A-0CE5-B451-A28198A9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an Iteration Plan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1240D8-B85F-6063-0767-6101B9E8A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5" y="1393637"/>
            <a:ext cx="8487178" cy="5252555"/>
          </a:xfrm>
        </p:spPr>
      </p:pic>
    </p:spTree>
    <p:extLst>
      <p:ext uri="{BB962C8B-B14F-4D97-AF65-F5344CB8AC3E}">
        <p14:creationId xmlns:p14="http://schemas.microsoft.com/office/powerpoint/2010/main" val="2593942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447-005A-0CE5-B451-A28198A9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an Iteration Plan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6251A6-9978-5810-ACB4-FB802202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Assessment Criteria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EE2BE0-D1F3-BA40-06E6-039B3195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5317"/>
            <a:ext cx="10740267" cy="3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0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447-005A-0CE5-B451-A28198A9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an Iteration Plan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6251A6-9978-5810-ACB4-FB802202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Assessment Criteria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0B4EDE-2D89-7DA3-FC11-9AC97504B988}"/>
              </a:ext>
            </a:extLst>
          </p:cNvPr>
          <p:cNvGrpSpPr/>
          <p:nvPr/>
        </p:nvGrpSpPr>
        <p:grpSpPr>
          <a:xfrm>
            <a:off x="799563" y="2211064"/>
            <a:ext cx="9052775" cy="4543509"/>
            <a:chOff x="851079" y="2082274"/>
            <a:chExt cx="9052775" cy="45435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4DD860-9550-E3D3-1AAA-B6AE68AEA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079" y="2479583"/>
              <a:ext cx="9052775" cy="4146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71456D-D4D5-42B2-F143-995C4130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910" y="2082274"/>
              <a:ext cx="8807065" cy="648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534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3B32-01E0-577C-FE8D-C9A779CC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Iteration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50B4-D529-670C-59BA-987FBA1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71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is a sample interpretation of an iteration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D27F1-17F1-56DD-1316-361524A1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75" y="2296733"/>
            <a:ext cx="9619656" cy="41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09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2052-2552-BED9-B5F9-2EC60B2C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F784-3544-8ECA-5B25-D1DD97E9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this module, we reviewed: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Iterative and incremental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Architecture-centric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Project risk and constraints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Developing an iteration plan based on a use case’s: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Risk</a:t>
            </a:r>
          </a:p>
          <a:p>
            <a:pPr lvl="1"/>
            <a:r>
              <a:rPr lang="en-US" dirty="0"/>
              <a:t>Architectural Significance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 one methodology fits every organization or project. You can create your own methodology by adapting an existing methodology to suit your requirements and by following the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50573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Use-Case-Driven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64795" cy="43948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software system is brought into existence to serve its users.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(Jacobson USDP page 3)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software has users (human or machine)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Users use software to perform activities or accomplish goals (use cases)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software development methodology supports the creation of software that facilitates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cases drive the design of the systems</a:t>
            </a:r>
          </a:p>
        </p:txBody>
      </p:sp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Systemic-Quality-Driven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64795" cy="40986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Systemic quality are requirements on the system that are non-functional or related to the quality of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Examples include:</a:t>
            </a:r>
          </a:p>
          <a:p>
            <a:pPr lvl="1"/>
            <a:r>
              <a:rPr lang="en-US" b="1" dirty="0"/>
              <a:t>Performance –</a:t>
            </a:r>
            <a:r>
              <a:rPr lang="en-US" dirty="0"/>
              <a:t> Such as responsiveness and latency</a:t>
            </a:r>
          </a:p>
          <a:p>
            <a:pPr lvl="1"/>
            <a:r>
              <a:rPr lang="en-US" b="1" dirty="0"/>
              <a:t>Reliability –</a:t>
            </a:r>
            <a:r>
              <a:rPr lang="en-US" dirty="0"/>
              <a:t> The mitigation of component failure</a:t>
            </a:r>
          </a:p>
          <a:p>
            <a:pPr lvl="1"/>
            <a:r>
              <a:rPr lang="en-US" b="1" dirty="0"/>
              <a:t>Scalability – </a:t>
            </a:r>
            <a:r>
              <a:rPr lang="en-US" dirty="0"/>
              <a:t>The ability to support additional load. Such as more users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Systemic qualities drive the architecture of the software</a:t>
            </a:r>
          </a:p>
        </p:txBody>
      </p:sp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Architecture-Centric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Architecture is all about capturing the strategic aspects of the high-level structure of the system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Arlow</a:t>
            </a:r>
            <a:r>
              <a:rPr lang="en-US" dirty="0"/>
              <a:t> and Neustadt page 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Strategic aspects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Systemic qualities drive the architecture components and patterns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cases must be fit into the architecture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High-level structure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Tiers, such as client, application, and backend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Tier components and their communication protocols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Layers, such as application, platform,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and Incremental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04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Iterative development focuses on growing the system in small, incremental, and planned steps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Knoernschild</a:t>
            </a:r>
            <a:r>
              <a:rPr lang="en-US" dirty="0"/>
              <a:t> page 77)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iteration includes a complete OOSD life cycle, including analysis, design, implementation, and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Models and software are build incrementally over multiple iterations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Maintenance is simply another iteration (or series of iterations)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Models are the primary means of communication between all stakeholders in the software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Type:</a:t>
            </a:r>
          </a:p>
          <a:p>
            <a:pPr lvl="1"/>
            <a:r>
              <a:rPr lang="en-US" dirty="0"/>
              <a:t>Textual documents</a:t>
            </a:r>
          </a:p>
          <a:p>
            <a:pPr lvl="1"/>
            <a:r>
              <a:rPr lang="en-US" dirty="0"/>
              <a:t>UML diagrams</a:t>
            </a:r>
          </a:p>
          <a:p>
            <a:pPr lvl="1"/>
            <a:r>
              <a:rPr lang="en-US" dirty="0"/>
              <a:t>Prototypes</a:t>
            </a:r>
          </a:p>
          <a:p>
            <a:pPr marL="0" indent="0">
              <a:buNone/>
            </a:pPr>
            <a:r>
              <a:rPr lang="en-US" dirty="0"/>
              <a:t>Purposes: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Proof-of-concept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1790</Words>
  <Application>Microsoft Office PowerPoint</Application>
  <PresentationFormat>Widescreen</PresentationFormat>
  <Paragraphs>267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Module 14:</vt:lpstr>
      <vt:lpstr>Objectives</vt:lpstr>
      <vt:lpstr>Reviewing Software Methodology</vt:lpstr>
      <vt:lpstr>Exploring Methodology Best Practices</vt:lpstr>
      <vt:lpstr>Use-Case-Driven</vt:lpstr>
      <vt:lpstr>Systemic-Quality-Driven</vt:lpstr>
      <vt:lpstr>Architecture-Centric</vt:lpstr>
      <vt:lpstr>Iterative and Incremental</vt:lpstr>
      <vt:lpstr>Model-Based</vt:lpstr>
      <vt:lpstr>Design best Practices</vt:lpstr>
      <vt:lpstr>Surveying Several Methodologies</vt:lpstr>
      <vt:lpstr>Waterfall</vt:lpstr>
      <vt:lpstr>Waterfall</vt:lpstr>
      <vt:lpstr>Unified Software Development Process</vt:lpstr>
      <vt:lpstr>Unified Software Development Process</vt:lpstr>
      <vt:lpstr>Rational Unified Process</vt:lpstr>
      <vt:lpstr>Rational Unified Process</vt:lpstr>
      <vt:lpstr>Scrum</vt:lpstr>
      <vt:lpstr>Scrum</vt:lpstr>
      <vt:lpstr>eXtreme Programming</vt:lpstr>
      <vt:lpstr>eXtreme Programming</vt:lpstr>
      <vt:lpstr>Choosing a methodology</vt:lpstr>
      <vt:lpstr>Choosing Waterfall</vt:lpstr>
      <vt:lpstr>Choosing UP</vt:lpstr>
      <vt:lpstr>Choosing RUP</vt:lpstr>
      <vt:lpstr>Choosing Scrum</vt:lpstr>
      <vt:lpstr>Choosing XP</vt:lpstr>
      <vt:lpstr>Project Risks and Constraints</vt:lpstr>
      <vt:lpstr>Project Constraints</vt:lpstr>
      <vt:lpstr>Project Risks</vt:lpstr>
      <vt:lpstr>Project Risks</vt:lpstr>
      <vt:lpstr>Producing an Iteration Plan</vt:lpstr>
      <vt:lpstr>Prioritize Use Cases</vt:lpstr>
      <vt:lpstr>Assesses Use Case Risk</vt:lpstr>
      <vt:lpstr>Architectural Significance</vt:lpstr>
      <vt:lpstr>Architectural Baseline</vt:lpstr>
      <vt:lpstr>Timeboxing</vt:lpstr>
      <vt:lpstr>80/20 Rule</vt:lpstr>
      <vt:lpstr>Producing an Iteration Plan</vt:lpstr>
      <vt:lpstr>Producing an Iteration Plan</vt:lpstr>
      <vt:lpstr>Producing an Iteration Plan</vt:lpstr>
      <vt:lpstr>Producing an Iteration Plan</vt:lpstr>
      <vt:lpstr>Example Iteration Plan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173</cp:revision>
  <dcterms:created xsi:type="dcterms:W3CDTF">2023-06-06T21:05:32Z</dcterms:created>
  <dcterms:modified xsi:type="dcterms:W3CDTF">2023-06-09T08:29:37Z</dcterms:modified>
</cp:coreProperties>
</file>